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56" r:id="rId4"/>
    <p:sldId id="257" r:id="rId5"/>
    <p:sldId id="258" r:id="rId6"/>
    <p:sldId id="259" r:id="rId7"/>
    <p:sldId id="260" r:id="rId8"/>
    <p:sldId id="267" r:id="rId9"/>
    <p:sldId id="261" r:id="rId10"/>
    <p:sldId id="262" r:id="rId11"/>
    <p:sldId id="269" r:id="rId12"/>
    <p:sldId id="264" r:id="rId13"/>
    <p:sldId id="265" r:id="rId14"/>
    <p:sldId id="270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C72-56FA-49D7-9C1C-847AB3FAF11E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6F38-6AC9-4F1D-8C88-CEBBB43BF3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93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C72-56FA-49D7-9C1C-847AB3FAF11E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6F38-6AC9-4F1D-8C88-CEBBB43BF3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57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C72-56FA-49D7-9C1C-847AB3FAF11E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6F38-6AC9-4F1D-8C88-CEBBB43BF3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2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C72-56FA-49D7-9C1C-847AB3FAF11E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6F38-6AC9-4F1D-8C88-CEBBB43BF3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00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C72-56FA-49D7-9C1C-847AB3FAF11E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6F38-6AC9-4F1D-8C88-CEBBB43BF3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900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C72-56FA-49D7-9C1C-847AB3FAF11E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6F38-6AC9-4F1D-8C88-CEBBB43BF3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9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C72-56FA-49D7-9C1C-847AB3FAF11E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6F38-6AC9-4F1D-8C88-CEBBB43BF3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235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C72-56FA-49D7-9C1C-847AB3FAF11E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6F38-6AC9-4F1D-8C88-CEBBB43BF3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30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C72-56FA-49D7-9C1C-847AB3FAF11E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6F38-6AC9-4F1D-8C88-CEBBB43BF3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787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C72-56FA-49D7-9C1C-847AB3FAF11E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6F38-6AC9-4F1D-8C88-CEBBB43BF3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26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C72-56FA-49D7-9C1C-847AB3FAF11E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6F38-6AC9-4F1D-8C88-CEBBB43BF3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01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5C72-56FA-49D7-9C1C-847AB3FAF11E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46F38-6AC9-4F1D-8C88-CEBBB43BF3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32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147" y="84219"/>
            <a:ext cx="10327908" cy="670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31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301421"/>
              </p:ext>
            </p:extLst>
          </p:nvPr>
        </p:nvGraphicFramePr>
        <p:xfrm>
          <a:off x="382883" y="446564"/>
          <a:ext cx="11355549" cy="6060561"/>
        </p:xfrm>
        <a:graphic>
          <a:graphicData uri="http://schemas.openxmlformats.org/drawingml/2006/table">
            <a:tbl>
              <a:tblPr/>
              <a:tblGrid>
                <a:gridCol w="3179463">
                  <a:extLst>
                    <a:ext uri="{9D8B030D-6E8A-4147-A177-3AD203B41FA5}">
                      <a16:colId xmlns:a16="http://schemas.microsoft.com/office/drawing/2014/main" val="2899735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3349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4961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84439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43062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3567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724504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880183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300778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843977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9070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016848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16894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52605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356919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58623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623465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9279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353984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1137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46004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8874093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597432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405727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719646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36253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4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713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17145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0885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0958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070295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86956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945186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250671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340852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5444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782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59372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51266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7329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68335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233468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030214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29762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88668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68576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94586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17041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36503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366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28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594803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41584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44516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0550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627037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6069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48798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938886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20624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9022998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0474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288933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9998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947240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7124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0520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178172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511506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28364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911431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68297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4964842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5879471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944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701142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321746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091846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26491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56607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38124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7326203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8562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49079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709023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75558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67938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494180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15354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301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2162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42749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236307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053717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342775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27155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17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109668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810816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059251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5309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95362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547438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9879742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76262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689596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663949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56933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926783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548549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854839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884352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459341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386380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6113988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63262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11591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1374229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103156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778967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6675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70629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93091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769674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328851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448821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4698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368938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116287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2231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45757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444803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299371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1120651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958836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32081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97831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642495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51787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564711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480786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058252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88590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448845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217090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857489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377180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1872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618525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23305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026767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629401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57079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34698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0302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911730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273694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905637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89800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409087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956072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858415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469230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9393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7860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3548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43465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59810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010680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8707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335947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01385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701750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5017488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672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788794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9138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152716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20728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34556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746280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49327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593946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72448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733473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934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6303985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66637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141153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16936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298164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1046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66946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920960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21210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501908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561434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315040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309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627083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36873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243812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08041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80255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440904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75361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4058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70197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3210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1973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446619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884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1297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41021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676628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999884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565025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851100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12263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8156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01085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9054047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02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8861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87446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227338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56782553"/>
                    </a:ext>
                  </a:extLst>
                </a:gridCol>
              </a:tblGrid>
              <a:tr h="384797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attività della prima fase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giu-22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28108"/>
                  </a:ext>
                </a:extLst>
              </a:tr>
              <a:tr h="3847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6345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INCONTRO DI CONDIVISIONE CON IL VESCOVO E I REFERENTI PER IL CAMMINO SINODALE-19 nov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58907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CONSEGNA LETTERA COMPLETATA CON I RIFERIMENTI LOCALI A CUI RIVOLGERSI- partendo dal 28 nov a tutte le Messe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569840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DEDICATI ALL'ORGANIZZAZIONE DEI GRUPPI SINODALI (1 o 2 incontri)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32934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FORMAZIONE DEI COORDINATORI DEI GRUPPI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33771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EVENTUALI INCONTRI DI PRESENTAZIONE DEL CAMMINO A TUTTI GLI OPERATORI DELL'AMBITO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91195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PREPARAZIONE GRUPPI SINODALI DEL SECONDO E TERZO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35589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ATTIVITA' GRUPPI SINODALI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99808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92436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REDAZIONE SINTESI DELLE CONSULTAZIONI DI PRIMO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117236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AVVIO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002153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00101"/>
                  </a:ext>
                </a:extLst>
              </a:tr>
            </a:tbl>
          </a:graphicData>
        </a:graphic>
      </p:graphicFrame>
      <p:sp>
        <p:nvSpPr>
          <p:cNvPr id="6" name="Fumetto 1 5"/>
          <p:cNvSpPr/>
          <p:nvPr/>
        </p:nvSpPr>
        <p:spPr>
          <a:xfrm>
            <a:off x="3859731" y="1819175"/>
            <a:ext cx="5303521" cy="1472665"/>
          </a:xfrm>
          <a:prstGeom prst="wedgeRectCallout">
            <a:avLst>
              <a:gd name="adj1" fmla="val -57425"/>
              <a:gd name="adj2" fmla="val 147623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INCONTRI DI VERIFICA DELL'ANDAMENTO DELLE CONSULTAZIONI DI PRIMO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AMBITO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795" y="1333768"/>
            <a:ext cx="2065655" cy="1071880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>
            <a:off x="7275647" y="4364536"/>
            <a:ext cx="445953" cy="933624"/>
          </a:xfrm>
          <a:prstGeom prst="rightArrow">
            <a:avLst>
              <a:gd name="adj1" fmla="val 48101"/>
              <a:gd name="adj2" fmla="val 4870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00" dirty="0"/>
          </a:p>
        </p:txBody>
      </p:sp>
    </p:spTree>
    <p:extLst>
      <p:ext uri="{BB962C8B-B14F-4D97-AF65-F5344CB8AC3E}">
        <p14:creationId xmlns:p14="http://schemas.microsoft.com/office/powerpoint/2010/main" val="235714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/>
          </p:nvPr>
        </p:nvGraphicFramePr>
        <p:xfrm>
          <a:off x="382883" y="446564"/>
          <a:ext cx="11355549" cy="6060561"/>
        </p:xfrm>
        <a:graphic>
          <a:graphicData uri="http://schemas.openxmlformats.org/drawingml/2006/table">
            <a:tbl>
              <a:tblPr/>
              <a:tblGrid>
                <a:gridCol w="3179463">
                  <a:extLst>
                    <a:ext uri="{9D8B030D-6E8A-4147-A177-3AD203B41FA5}">
                      <a16:colId xmlns:a16="http://schemas.microsoft.com/office/drawing/2014/main" val="2899735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3349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4961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84439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43062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3567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724504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880183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300778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843977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9070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016848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16894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52605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356919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58623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623465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9279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353984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1137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46004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8874093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597432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405727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719646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36253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4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713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17145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0885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0958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070295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86956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945186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250671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340852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5444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782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59372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51266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7329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68335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233468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030214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29762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88668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68576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94586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17041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36503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366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28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594803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41584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44516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0550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627037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6069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48798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938886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20624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9022998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0474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288933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9998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947240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7124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0520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178172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511506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28364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911431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68297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4964842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5879471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944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701142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321746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091846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26491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56607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38124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7326203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8562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49079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709023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75558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67938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494180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15354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301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2162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42749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236307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053717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342775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27155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17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109668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810816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059251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5309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95362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547438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9879742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76262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689596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663949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56933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926783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548549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854839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884352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459341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386380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6113988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63262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11591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1374229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103156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778967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6675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70629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93091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769674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328851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448821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4698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368938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116287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2231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45757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444803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299371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1120651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958836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32081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97831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642495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51787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564711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480786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058252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88590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448845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217090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857489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377180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1872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618525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23305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026767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629401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57079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34698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0302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911730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273694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905637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89800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409087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956072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858415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469230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9393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7860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3548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43465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59810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010680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8707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335947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01385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701750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5017488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672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788794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9138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152716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20728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34556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746280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49327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593946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72448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733473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934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6303985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66637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141153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16936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298164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1046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66946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920960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21210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501908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561434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315040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309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627083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36873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243812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08041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80255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440904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75361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4058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70197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3210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1973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446619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884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1297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41021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676628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999884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565025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851100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12263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8156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01085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9054047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02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8861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87446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227338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56782553"/>
                    </a:ext>
                  </a:extLst>
                </a:gridCol>
              </a:tblGrid>
              <a:tr h="384797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attività della prima fase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giu-22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28108"/>
                  </a:ext>
                </a:extLst>
              </a:tr>
              <a:tr h="3847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6345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INCONTRO DI CONDIVISIONE CON IL VESCOVO E I REFERENTI PER IL CAMMINO SINODALE-19 nov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58907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CONSEGNA LETTERA COMPLETATA CON I RIFERIMENTI LOCALI A CUI RIVOLGERSI- partendo dal 28 nov a tutte le Messe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569840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DEDICATI ALL'ORGANIZZAZIONE DEI GRUPPI SINODALI (1 o 2 incontri)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32934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FORMAZIONE DEI COORDINATORI DEI GRUPPI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33771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EVENTUALI INCONTRI DI PRESENTAZIONE DEL CAMMINO A TUTTI GLI OPERATORI DELL'AMBITO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91195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PREPARAZIONE GRUPPI SINODALI DEL SECONDO E TERZO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35589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ATTIVITA' GRUPPI SINODALI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99808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92436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REDAZIONE SINTESI DELLE CONSULTAZIONI DI PRIMO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117236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AVVIO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002153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00101"/>
                  </a:ext>
                </a:extLst>
              </a:tr>
            </a:tbl>
          </a:graphicData>
        </a:graphic>
      </p:graphicFrame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795" y="1333768"/>
            <a:ext cx="2065655" cy="1071880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>
            <a:off x="7267696" y="4833663"/>
            <a:ext cx="1183286" cy="933624"/>
          </a:xfrm>
          <a:prstGeom prst="rightArrow">
            <a:avLst>
              <a:gd name="adj1" fmla="val 48101"/>
              <a:gd name="adj2" fmla="val 4870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marzo</a:t>
            </a:r>
            <a:endParaRPr lang="it-IT" sz="1200" dirty="0"/>
          </a:p>
        </p:txBody>
      </p:sp>
      <p:sp>
        <p:nvSpPr>
          <p:cNvPr id="7" name="Fumetto 1 6"/>
          <p:cNvSpPr/>
          <p:nvPr/>
        </p:nvSpPr>
        <p:spPr>
          <a:xfrm>
            <a:off x="3744227" y="1819175"/>
            <a:ext cx="4398747" cy="1472665"/>
          </a:xfrm>
          <a:prstGeom prst="wedgeRectCallout">
            <a:avLst>
              <a:gd name="adj1" fmla="val -65640"/>
              <a:gd name="adj2" fmla="val 186633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REDAZIONE DELLE SINTESI DELLE CONSULTAZIONI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DEL PRIMO AMBITO  A LIVELLO DI GRUPPI E POI A LIVELLO DIOCESANO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17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829232"/>
              </p:ext>
            </p:extLst>
          </p:nvPr>
        </p:nvGraphicFramePr>
        <p:xfrm>
          <a:off x="382883" y="446564"/>
          <a:ext cx="11355549" cy="6060561"/>
        </p:xfrm>
        <a:graphic>
          <a:graphicData uri="http://schemas.openxmlformats.org/drawingml/2006/table">
            <a:tbl>
              <a:tblPr/>
              <a:tblGrid>
                <a:gridCol w="3179463">
                  <a:extLst>
                    <a:ext uri="{9D8B030D-6E8A-4147-A177-3AD203B41FA5}">
                      <a16:colId xmlns:a16="http://schemas.microsoft.com/office/drawing/2014/main" val="2899735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3349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4961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84439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43062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3567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724504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880183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300778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843977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9070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016848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16894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52605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356919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58623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623465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9279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353984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1137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46004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8874093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597432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405727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719646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36253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4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713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17145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0885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0958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070295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86956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945186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250671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340852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5444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782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59372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51266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7329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68335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233468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030214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29762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88668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68576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94586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17041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36503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366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28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594803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41584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44516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0550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627037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6069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48798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938886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20624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9022998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0474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288933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9998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947240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7124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0520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178172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511506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28364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911431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68297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4964842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5879471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944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701142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321746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091846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26491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56607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38124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7326203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8562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49079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709023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75558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67938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494180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15354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301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2162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42749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236307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053717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342775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27155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17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109668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810816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059251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5309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95362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547438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9879742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76262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689596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663949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56933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926783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548549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854839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884352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459341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386380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6113988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63262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11591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1374229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103156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778967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6675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70629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93091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769674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328851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448821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4698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368938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116287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2231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45757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444803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299371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1120651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958836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32081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97831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642495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51787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564711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480786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058252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88590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448845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217090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857489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377180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1872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618525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23305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026767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629401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57079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34698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0302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911730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273694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905637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89800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409087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956072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858415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469230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9393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7860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3548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43465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59810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010680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8707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335947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01385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701750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5017488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672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788794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9138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152716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20728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34556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746280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49327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593946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72448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733473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934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6303985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66637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141153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16936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298164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1046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66946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920960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21210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501908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561434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315040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309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627083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36873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243812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08041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80255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440904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75361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4058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70197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3210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1973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446619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884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1297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41021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676628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999884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565025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851100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12263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8156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01085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9054047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02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8861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87446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227338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56782553"/>
                    </a:ext>
                  </a:extLst>
                </a:gridCol>
              </a:tblGrid>
              <a:tr h="384797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attività della prima fase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giu-22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28108"/>
                  </a:ext>
                </a:extLst>
              </a:tr>
              <a:tr h="3847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6345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INCONTRO DI CONDIVISIONE CON IL VESCOVO E I REFERENTI PER IL CAMMINO SINODALE-19 nov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58907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CONSEGNA LETTERA COMPLETATA CON I RIFERIMENTI LOCALI A CUI RIVOLGERSI- partendo dal 28 nov a tutte le Messe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569840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DEDICATI ALL'ORGANIZZAZIONE DEI GRUPPI SINODALI (1 o 2 incontri)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32934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FORMAZIONE DEI COORDINATORI DEI GRUPPI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33771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EVENTUALI INCONTRI DI PRESENTAZIONE DEL CAMMINO A TUTTI GLI OPERATORI DELL'AMBITO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91195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PREPARAZIONE GRUPPI SINODALI DEL SECONDO E TERZO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35589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ATTIVITA' GRUPPI SINODALI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99808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92436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REDAZIONE SINTESI DELLE CONSULTAZIONI DI PRIMO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117236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AVVIO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002153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00101"/>
                  </a:ext>
                </a:extLst>
              </a:tr>
            </a:tbl>
          </a:graphicData>
        </a:graphic>
      </p:graphicFrame>
      <p:sp>
        <p:nvSpPr>
          <p:cNvPr id="6" name="Fumetto 1 5"/>
          <p:cNvSpPr/>
          <p:nvPr/>
        </p:nvSpPr>
        <p:spPr>
          <a:xfrm>
            <a:off x="3885397" y="2699885"/>
            <a:ext cx="5566611" cy="1405289"/>
          </a:xfrm>
          <a:prstGeom prst="wedgeRectCallout">
            <a:avLst>
              <a:gd name="adj1" fmla="val -57635"/>
              <a:gd name="adj2" fmla="val 165865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AVVIO DELLE CONSULTAZIONI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DEL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SECONDO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AMBITO 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795" y="1333768"/>
            <a:ext cx="2065655" cy="1071880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>
            <a:off x="8013959" y="5288489"/>
            <a:ext cx="3724473" cy="981608"/>
          </a:xfrm>
          <a:prstGeom prst="rightArrow">
            <a:avLst>
              <a:gd name="adj1" fmla="val 48101"/>
              <a:gd name="adj2" fmla="val 4870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Aprile-maggio-giugno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00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684381"/>
              </p:ext>
            </p:extLst>
          </p:nvPr>
        </p:nvGraphicFramePr>
        <p:xfrm>
          <a:off x="382883" y="446564"/>
          <a:ext cx="11355549" cy="6060561"/>
        </p:xfrm>
        <a:graphic>
          <a:graphicData uri="http://schemas.openxmlformats.org/drawingml/2006/table">
            <a:tbl>
              <a:tblPr/>
              <a:tblGrid>
                <a:gridCol w="3179463">
                  <a:extLst>
                    <a:ext uri="{9D8B030D-6E8A-4147-A177-3AD203B41FA5}">
                      <a16:colId xmlns:a16="http://schemas.microsoft.com/office/drawing/2014/main" val="2899735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3349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4961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84439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43062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3567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724504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880183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300778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843977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9070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016848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16894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52605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356919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58623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623465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9279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353984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1137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46004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8874093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597432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405727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719646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36253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4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713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17145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0885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0958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070295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86956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945186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250671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340852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5444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782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59372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51266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7329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68335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233468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030214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29762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88668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68576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94586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17041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36503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366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28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594803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41584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44516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0550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627037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6069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48798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938886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20624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9022998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0474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288933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9998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947240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7124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0520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178172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511506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28364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911431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68297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4964842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5879471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944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701142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321746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091846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26491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56607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38124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7326203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8562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49079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709023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75558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67938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494180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15354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301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2162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42749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236307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053717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342775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27155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17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109668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810816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059251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5309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95362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547438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9879742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76262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689596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663949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56933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926783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548549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854839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884352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459341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386380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6113988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63262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11591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1374229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103156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778967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6675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70629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93091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769674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328851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448821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4698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368938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116287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2231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45757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444803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299371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1120651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958836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32081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97831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642495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51787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564711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480786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058252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88590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448845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217090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857489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377180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1872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618525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23305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026767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629401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57079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34698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0302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911730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273694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905637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89800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409087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956072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858415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469230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9393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7860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3548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43465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59810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010680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8707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335947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01385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701750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5017488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672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788794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9138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152716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20728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34556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746280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49327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593946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72448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733473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934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6303985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66637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141153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16936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298164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1046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66946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920960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21210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501908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561434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315040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309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627083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36873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243812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08041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80255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440904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75361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4058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70197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3210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1973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446619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884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1297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41021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676628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999884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565025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851100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12263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8156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01085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9054047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02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8861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87446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227338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56782553"/>
                    </a:ext>
                  </a:extLst>
                </a:gridCol>
              </a:tblGrid>
              <a:tr h="384797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attività della prima fase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giu-22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28108"/>
                  </a:ext>
                </a:extLst>
              </a:tr>
              <a:tr h="3847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6345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INCONTRO DI CONDIVISIONE CON IL VESCOVO E I REFERENTI PER IL CAMMINO SINODALE-19 nov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58907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CONSEGNA LETTERA COMPLETATA CON I RIFERIMENTI LOCALI A CUI RIVOLGERSI- partendo dal 28 nov a tutte le Messe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569840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DEDICATI ALL'ORGANIZZAZIONE DEI GRUPPI SINODALI (1 o 2 incontri)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32934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FORMAZIONE DEI COORDINATORI DEI GRUPPI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33771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EVENTUALI INCONTRI DI PRESENTAZIONE DEL CAMMINO A TUTTI GLI OPERATORI DELL'AMBITO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91195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PREPARAZIONE GRUPPI SINODALI DEL SECONDO E TERZO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35589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ATTIVITA' GRUPPI SINODALI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99808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92436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REDAZIONE SINTESI DELLE CONSULTAZIONI DI PRIMO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117236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AVVIO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002153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00101"/>
                  </a:ext>
                </a:extLst>
              </a:tr>
            </a:tbl>
          </a:graphicData>
        </a:graphic>
      </p:graphicFrame>
      <p:sp>
        <p:nvSpPr>
          <p:cNvPr id="6" name="Fumetto 1 5"/>
          <p:cNvSpPr/>
          <p:nvPr/>
        </p:nvSpPr>
        <p:spPr>
          <a:xfrm>
            <a:off x="3769894" y="3248525"/>
            <a:ext cx="5566611" cy="1405289"/>
          </a:xfrm>
          <a:prstGeom prst="wedgeRectCallout">
            <a:avLst>
              <a:gd name="adj1" fmla="val -57635"/>
              <a:gd name="adj2" fmla="val 165865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INCONTRI DI VERIFICA DELL'ANDAMENTO DELLE CONSULTAZIONI DI SECONDO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AMBITO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795" y="1333768"/>
            <a:ext cx="2065655" cy="1071880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>
            <a:off x="11187497" y="5805986"/>
            <a:ext cx="550935" cy="933624"/>
          </a:xfrm>
          <a:prstGeom prst="rightArrow">
            <a:avLst>
              <a:gd name="adj1" fmla="val 48101"/>
              <a:gd name="adj2" fmla="val 4870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41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004"/>
              </p:ext>
            </p:extLst>
          </p:nvPr>
        </p:nvGraphicFramePr>
        <p:xfrm>
          <a:off x="382883" y="446564"/>
          <a:ext cx="11355549" cy="6060561"/>
        </p:xfrm>
        <a:graphic>
          <a:graphicData uri="http://schemas.openxmlformats.org/drawingml/2006/table">
            <a:tbl>
              <a:tblPr/>
              <a:tblGrid>
                <a:gridCol w="3179463">
                  <a:extLst>
                    <a:ext uri="{9D8B030D-6E8A-4147-A177-3AD203B41FA5}">
                      <a16:colId xmlns:a16="http://schemas.microsoft.com/office/drawing/2014/main" val="2899735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3349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4961334"/>
                    </a:ext>
                  </a:extLst>
                </a:gridCol>
                <a:gridCol w="39730">
                  <a:extLst>
                    <a:ext uri="{9D8B030D-6E8A-4147-A177-3AD203B41FA5}">
                      <a16:colId xmlns:a16="http://schemas.microsoft.com/office/drawing/2014/main" val="805844393"/>
                    </a:ext>
                  </a:extLst>
                </a:gridCol>
                <a:gridCol w="32306">
                  <a:extLst>
                    <a:ext uri="{9D8B030D-6E8A-4147-A177-3AD203B41FA5}">
                      <a16:colId xmlns:a16="http://schemas.microsoft.com/office/drawing/2014/main" val="53214185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3567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7245042"/>
                    </a:ext>
                  </a:extLst>
                </a:gridCol>
                <a:gridCol w="33150">
                  <a:extLst>
                    <a:ext uri="{9D8B030D-6E8A-4147-A177-3AD203B41FA5}">
                      <a16:colId xmlns:a16="http://schemas.microsoft.com/office/drawing/2014/main" val="888018341"/>
                    </a:ext>
                  </a:extLst>
                </a:gridCol>
                <a:gridCol w="38886">
                  <a:extLst>
                    <a:ext uri="{9D8B030D-6E8A-4147-A177-3AD203B41FA5}">
                      <a16:colId xmlns:a16="http://schemas.microsoft.com/office/drawing/2014/main" val="20300778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843977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9070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016848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16894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52605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356919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58623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623465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9279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353984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1137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46004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8874093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597432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405727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719646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36253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4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713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17145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0885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0958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070295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86956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945186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250671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340852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5444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782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59372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51266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7329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68335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233468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030214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29762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88668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68576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94586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17041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36503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366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28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594803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41584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44516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0550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627037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6069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48798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938886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20624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9022998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0474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288933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9998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947240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7124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0520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178172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511506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28364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911431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68297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4964842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5879471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944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701142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321746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091846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26491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56607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38124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7326203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8562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49079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709023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75558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67938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494180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15354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301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2162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42749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236307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053717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342775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27155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17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109668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810816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059251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5309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95362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547438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9879742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76262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689596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663949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56933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926783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548549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854839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884352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459341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386380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6113988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63262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11591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1374229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103156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778967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6675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70629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93091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769674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328851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448821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4698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368938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116287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2231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45757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444803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299371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1120651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958836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32081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97831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642495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51787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564711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480786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058252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88590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448845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217090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857489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377180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1872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618525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23305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026767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629401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57079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34698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0302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911730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273694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905637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89800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409087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956072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858415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469230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9393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7860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3548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43465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59810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010680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8707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335947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01385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701750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5017488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672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788794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9138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152716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20728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34556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746280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49327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593946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72448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733473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934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6303985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66637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141153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16936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298164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1046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66946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920960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21210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501908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561434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315040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309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627083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36873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243812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08041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80255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440904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75361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4058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70197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3210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1973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446619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884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1297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41021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676628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999884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565025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851100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12263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8156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01085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9054047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02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8861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87446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227338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56782553"/>
                    </a:ext>
                  </a:extLst>
                </a:gridCol>
              </a:tblGrid>
              <a:tr h="384797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attività della prima fase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giu-22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28108"/>
                  </a:ext>
                </a:extLst>
              </a:tr>
              <a:tr h="3847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6345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INCONTRO DI CONDIVISIONE CON IL VESCOVO E I REFERENTI PER IL CAMMINO SINODALE-19 nov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58907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CONSEGNA LETTERA COMPLETATA CON I RIFERIMENTI LOCALI A CUI RIVOLGERSI- partendo dal 28 nov a tutte le Messe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569840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DEDICATI ALL'ORGANIZZAZIONE DEI GRUPPI SINODALI (1 o 2 incontri)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32934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FORMAZIONE DEI COORDINATORI DEI GRUPPI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33771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EVENTUALI INCONTRI DI PRESENTAZIONE DEL CAMMINO A TUTTI GLI OPERATORI DELL'AMBITO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91195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PREPARAZIONE GRUPPI SINODALI DEL SECONDO E TERZO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35589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ATTIVITA' GRUPPI SINODALI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99808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92436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REDAZIONE SINTESI DELLE CONSULTAZIONI DI PRIMO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117236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AVVIO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002153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00101"/>
                  </a:ext>
                </a:extLst>
              </a:tr>
            </a:tbl>
          </a:graphicData>
        </a:graphic>
      </p:graphicFrame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795" y="1453415"/>
            <a:ext cx="2065655" cy="1071880"/>
          </a:xfrm>
          <a:prstGeom prst="rect">
            <a:avLst/>
          </a:prstGeom>
        </p:spPr>
      </p:pic>
      <p:sp>
        <p:nvSpPr>
          <p:cNvPr id="7" name="Freccia a destra 6"/>
          <p:cNvSpPr/>
          <p:nvPr/>
        </p:nvSpPr>
        <p:spPr>
          <a:xfrm>
            <a:off x="3598842" y="654770"/>
            <a:ext cx="8139590" cy="95074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err="1"/>
              <a:t>n</a:t>
            </a:r>
            <a:r>
              <a:rPr lang="it-IT" dirty="0" err="1" smtClean="0"/>
              <a:t>ov</a:t>
            </a:r>
            <a:r>
              <a:rPr lang="it-IT" dirty="0" smtClean="0"/>
              <a:t>-dicembre—gennaio-----febbraio------marzo—-----aprile------maggio------giugno</a:t>
            </a:r>
            <a:endParaRPr lang="it-IT" dirty="0"/>
          </a:p>
        </p:txBody>
      </p:sp>
      <p:sp>
        <p:nvSpPr>
          <p:cNvPr id="2" name="Rettangolo arrotondato 1"/>
          <p:cNvSpPr/>
          <p:nvPr/>
        </p:nvSpPr>
        <p:spPr>
          <a:xfrm>
            <a:off x="3598842" y="1453415"/>
            <a:ext cx="7966225" cy="49570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it-IT" dirty="0"/>
              <a:t>Per </a:t>
            </a:r>
            <a:r>
              <a:rPr lang="it-IT" dirty="0" smtClean="0"/>
              <a:t>IL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 PER IL SECONDO ANNO DELLA “FASE NARRATIVA” DEL CAMMINO SINODALE SI DARANNO ULTERIORI INDICAZIONI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3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165554"/>
              </p:ext>
            </p:extLst>
          </p:nvPr>
        </p:nvGraphicFramePr>
        <p:xfrm>
          <a:off x="393516" y="446564"/>
          <a:ext cx="11355549" cy="6060561"/>
        </p:xfrm>
        <a:graphic>
          <a:graphicData uri="http://schemas.openxmlformats.org/drawingml/2006/table">
            <a:tbl>
              <a:tblPr/>
              <a:tblGrid>
                <a:gridCol w="3179463">
                  <a:extLst>
                    <a:ext uri="{9D8B030D-6E8A-4147-A177-3AD203B41FA5}">
                      <a16:colId xmlns:a16="http://schemas.microsoft.com/office/drawing/2014/main" val="2899735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3349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4961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84439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43062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3567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724504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880183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300778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843977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9070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016848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16894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52605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356919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58623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623465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9279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353984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1137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46004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8874093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597432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405727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719646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36253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4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713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17145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0885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0958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070295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86956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945186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250671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340852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5444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782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59372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51266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7329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68335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233468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030214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29762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88668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68576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94586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17041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36503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366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28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594803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41584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44516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0550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627037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6069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48798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938886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20624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9022998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0474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288933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9998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947240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7124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0520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178172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511506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28364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911431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68297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4964842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5879471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944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701142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321746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091846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26491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56607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38124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7326203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8562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49079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709023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75558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67938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494180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15354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301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2162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42749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236307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053717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342775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27155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17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109668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810816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059251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5309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95362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547438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9879742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76262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689596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663949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56933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926783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548549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854839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884352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459341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386380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6113988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63262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11591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1374229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103156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778967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6675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70629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93091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769674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328851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448821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4698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368938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116287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2231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45757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444803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299371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1120651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958836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32081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97831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642495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51787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564711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480786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058252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88590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448845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217090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857489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377180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1872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618525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23305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026767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629401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57079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34698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0302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911730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273694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905637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89800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409087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956072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858415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469230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9393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7860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3548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43465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59810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010680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8707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335947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01385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701750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5017488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672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788794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9138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152716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20728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34556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746280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49327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593946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72448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733473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934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6303985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66637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141153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16936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298164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1046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66946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920960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21210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501908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561434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315040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309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627083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36873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243812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08041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80255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440904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75361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4058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70197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3210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1973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446619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884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1297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41021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676628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999884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565025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851100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12263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8156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01085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9054047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02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8861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87446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227338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56782553"/>
                    </a:ext>
                  </a:extLst>
                </a:gridCol>
              </a:tblGrid>
              <a:tr h="384797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attività della prima fase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giu-22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28108"/>
                  </a:ext>
                </a:extLst>
              </a:tr>
              <a:tr h="3847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6345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INCONTRO DI CONDIVISIONE CON IL VESCOVO E I REFERENTI PER IL CAMMINO SINODALE-19 nov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58907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CONSEGNA LETTERA COMPLETATA CON I RIFERIMENTI LOCALI A CUI RIVOLGERSI- partendo dal 28 nov a tutte le Messe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569840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DEDICATI ALL'ORGANIZZAZIONE DEI GRUPPI SINODALI (1 o 2 incontri)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32934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FORMAZIONE DEI COORDINATORI DEI GRUPPI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33771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EVENTUALI INCONTRI DI PRESENTAZIONE DEL CAMMINO A TUTTI GLI OPERATORI DELL'AMBITO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91195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PREPARAZIONE GRUPPI SINODALI DEL SECONDO E TERZO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35589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ATTIVITA' GRUPPI SINODALI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99808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92436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REDAZIONE SINTESI DELLE CONSULTAZIONI DI PRIMO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117236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AVVIO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002153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00101"/>
                  </a:ext>
                </a:extLst>
              </a:tr>
            </a:tbl>
          </a:graphicData>
        </a:graphic>
      </p:graphicFrame>
      <p:sp>
        <p:nvSpPr>
          <p:cNvPr id="3" name="Freccia a destra 2"/>
          <p:cNvSpPr/>
          <p:nvPr/>
        </p:nvSpPr>
        <p:spPr>
          <a:xfrm>
            <a:off x="3609475" y="733645"/>
            <a:ext cx="8139590" cy="89302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err="1"/>
              <a:t>n</a:t>
            </a:r>
            <a:r>
              <a:rPr lang="it-IT" dirty="0" err="1" smtClean="0"/>
              <a:t>ov</a:t>
            </a:r>
            <a:r>
              <a:rPr lang="it-IT" dirty="0" smtClean="0"/>
              <a:t>-dicembre—gennaio-----febbraio------marzo—-----aprile------maggio------giugno</a:t>
            </a:r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775" y="1626669"/>
            <a:ext cx="2065655" cy="107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4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300779"/>
              </p:ext>
            </p:extLst>
          </p:nvPr>
        </p:nvGraphicFramePr>
        <p:xfrm>
          <a:off x="382883" y="446564"/>
          <a:ext cx="11355549" cy="6060561"/>
        </p:xfrm>
        <a:graphic>
          <a:graphicData uri="http://schemas.openxmlformats.org/drawingml/2006/table">
            <a:tbl>
              <a:tblPr/>
              <a:tblGrid>
                <a:gridCol w="3179463">
                  <a:extLst>
                    <a:ext uri="{9D8B030D-6E8A-4147-A177-3AD203B41FA5}">
                      <a16:colId xmlns:a16="http://schemas.microsoft.com/office/drawing/2014/main" val="2899735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3349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4961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84439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43062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3567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724504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880183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300778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843977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9070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016848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16894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52605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356919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58623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623465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9279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353984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1137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46004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8874093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597432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405727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719646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36253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4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713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17145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0885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0958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070295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86956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945186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250671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340852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5444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782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59372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51266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7329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68335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233468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030214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29762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88668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6857668"/>
                    </a:ext>
                  </a:extLst>
                </a:gridCol>
                <a:gridCol w="35732">
                  <a:extLst>
                    <a:ext uri="{9D8B030D-6E8A-4147-A177-3AD203B41FA5}">
                      <a16:colId xmlns:a16="http://schemas.microsoft.com/office/drawing/2014/main" val="3194586146"/>
                    </a:ext>
                  </a:extLst>
                </a:gridCol>
                <a:gridCol w="36304">
                  <a:extLst>
                    <a:ext uri="{9D8B030D-6E8A-4147-A177-3AD203B41FA5}">
                      <a16:colId xmlns:a16="http://schemas.microsoft.com/office/drawing/2014/main" val="517041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36503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366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28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594803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41584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44516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0550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627037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6069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48798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938886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20624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9022998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0474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288933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9998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947240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7124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0520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178172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511506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28364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911431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68297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4964842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5879471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944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701142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321746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091846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26491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56607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38124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7326203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8562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49079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709023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75558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67938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494180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15354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301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2162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42749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236307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053717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342775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27155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17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109668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810816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059251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5309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95362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547438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9879742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76262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689596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663949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56933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926783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548549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854839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884352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459341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386380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6113988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63262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11591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1374229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103156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778967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6675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70629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93091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769674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328851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448821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4698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368938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116287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2231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45757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444803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299371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1120651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958836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32081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97831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642495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51787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564711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480786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058252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88590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448845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217090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857489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377180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1872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618525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23305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026767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629401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57079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34698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0302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911730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273694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905637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89800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409087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956072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858415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469230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9393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7860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3548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43465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59810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010680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8707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335947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01385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701750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5017488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672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788794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9138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152716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20728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34556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746280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49327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593946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72448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733473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934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6303985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66637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141153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16936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298164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1046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66946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920960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21210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501908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561434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315040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309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627083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36873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243812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08041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80255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440904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75361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4058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70197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3210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1973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446619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884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1297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41021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676628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999884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565025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851100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12263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8156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01085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9054047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02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8861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87446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227338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56782553"/>
                    </a:ext>
                  </a:extLst>
                </a:gridCol>
              </a:tblGrid>
              <a:tr h="384797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attività della prima fase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giu-22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28108"/>
                  </a:ext>
                </a:extLst>
              </a:tr>
              <a:tr h="3847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6345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INCONTRO DI CONDIVISIONE CON IL VESCOVO E I REFERENTI PER IL CAMMINO SINODALE-19 nov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58907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CONSEGNA LETTERA COMPLETATA CON I RIFERIMENTI LOCALI A CUI RIVOLGERSI- partendo dal 28 nov a tutte le Messe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569840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DEDICATI ALL'ORGANIZZAZIONE DEI GRUPPI SINODALI (1 o 2 incontri)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32934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FORMAZIONE DEI COORDINATORI DEI GRUPPI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33771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EVENTUALI INCONTRI DI PRESENTAZIONE DEL CAMMINO A TUTTI GLI OPERATORI DELL'AMBITO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91195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PREPARAZIONE GRUPPI SINODALI DEL SECONDO E TERZO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35589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ATTIVITA' GRUPPI SINODALI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99808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92436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REDAZIONE SINTESI DELLE CONSULTAZIONI DI PRIMO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117236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AVVIO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002153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00101"/>
                  </a:ext>
                </a:extLst>
              </a:tr>
            </a:tbl>
          </a:graphicData>
        </a:graphic>
      </p:graphicFrame>
      <p:sp>
        <p:nvSpPr>
          <p:cNvPr id="6" name="Fumetto 1 5"/>
          <p:cNvSpPr/>
          <p:nvPr/>
        </p:nvSpPr>
        <p:spPr>
          <a:xfrm>
            <a:off x="3368842" y="3373654"/>
            <a:ext cx="4822256" cy="1334543"/>
          </a:xfrm>
          <a:prstGeom prst="wedgeRectCallout">
            <a:avLst>
              <a:gd name="adj1" fmla="val -59236"/>
              <a:gd name="adj2" fmla="val -182839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INCONTRO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DI CONDIVISIONE CON IL VESCOVO E I REFERENTI PER IL CAMMINO SINODALE-19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NOV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795" y="1333768"/>
            <a:ext cx="2065655" cy="1071880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3559824" y="1221698"/>
            <a:ext cx="49058" cy="4624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005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971064"/>
              </p:ext>
            </p:extLst>
          </p:nvPr>
        </p:nvGraphicFramePr>
        <p:xfrm>
          <a:off x="386631" y="450311"/>
          <a:ext cx="11355549" cy="6060561"/>
        </p:xfrm>
        <a:graphic>
          <a:graphicData uri="http://schemas.openxmlformats.org/drawingml/2006/table">
            <a:tbl>
              <a:tblPr/>
              <a:tblGrid>
                <a:gridCol w="3179463">
                  <a:extLst>
                    <a:ext uri="{9D8B030D-6E8A-4147-A177-3AD203B41FA5}">
                      <a16:colId xmlns:a16="http://schemas.microsoft.com/office/drawing/2014/main" val="2899735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3349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4961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84439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43062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3567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724504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880183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300778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843977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9070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016848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16894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52605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356919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58623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623465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9279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353984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1137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46004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8874093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597432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405727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719646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36253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4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713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17145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0885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0958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070295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86956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945186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250671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340852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5444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782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59372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51266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7329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68335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233468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030214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29762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88668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68576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94586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17041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36503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366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28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594803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41584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44516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0550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627037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6069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48798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938886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20624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9022998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0474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288933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9998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947240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7124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0520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178172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511506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28364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911431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68297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4964842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5879471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944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701142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321746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091846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26491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56607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38124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7326203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8562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49079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709023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75558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67938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494180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15354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301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2162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42749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236307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053717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342775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27155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17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109668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810816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059251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5309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95362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547438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9879742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76262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689596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663949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56933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926783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548549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854839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884352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459341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386380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6113988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63262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11591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1374229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103156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778967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6675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70629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93091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769674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328851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448821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4698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368938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116287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2231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45757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444803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299371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1120651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958836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32081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97831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642495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51787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564711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480786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058252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88590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448845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217090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857489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377180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1872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618525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23305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026767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629401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57079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34698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0302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911730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273694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905637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89800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409087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956072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858415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469230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9393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7860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3548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43465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59810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010680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8707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335947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01385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701750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5017488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672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788794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9138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152716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20728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34556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746280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49327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593946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72448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733473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934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6303985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66637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141153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16936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298164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1046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66946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920960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21210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501908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561434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315040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309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627083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36873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243812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08041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80255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440904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75361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4058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70197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3210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1973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446619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884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1297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41021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676628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999884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565025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851100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12263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8156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01085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9054047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02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8861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87446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227338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56782553"/>
                    </a:ext>
                  </a:extLst>
                </a:gridCol>
              </a:tblGrid>
              <a:tr h="384797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attività della prima fase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giu-22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28108"/>
                  </a:ext>
                </a:extLst>
              </a:tr>
              <a:tr h="3847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6345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INCONTRO DI CONDIVISIONE CON IL VESCOVO E I REFERENTI PER IL CAMMINO SINODALE-19 nov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58907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CONSEGNA LETTERA COMPLETATA CON I RIFERIMENTI LOCALI A CUI RIVOLGERSI- partendo dal 28 nov a tutte le Messe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569840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DEDICATI ALL'ORGANIZZAZIONE DEI GRUPPI SINODALI (1 o 2 incontri)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32934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FORMAZIONE DEI COORDINATORI DEI GRUPPI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33771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EVENTUALI INCONTRI DI PRESENTAZIONE DEL CAMMINO A TUTTI GLI OPERATORI DELL'AMBITO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91195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PREPARAZIONE GRUPPI SINODALI DEL SECONDO E TERZO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35589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ATTIVITA' GRUPPI SINODALI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99808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92436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REDAZIONE SINTESI DELLE CONSULTAZIONI DI PRIMO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117236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AVVIO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002153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00101"/>
                  </a:ext>
                </a:extLst>
              </a:tr>
            </a:tbl>
          </a:graphicData>
        </a:graphic>
      </p:graphicFrame>
      <p:sp>
        <p:nvSpPr>
          <p:cNvPr id="6" name="Fumetto 1 5"/>
          <p:cNvSpPr/>
          <p:nvPr/>
        </p:nvSpPr>
        <p:spPr>
          <a:xfrm>
            <a:off x="4013734" y="3185962"/>
            <a:ext cx="6054291" cy="1405289"/>
          </a:xfrm>
          <a:prstGeom prst="wedgeRectCallout">
            <a:avLst>
              <a:gd name="adj1" fmla="val -73640"/>
              <a:gd name="adj2" fmla="val -126600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CONSEGNA LETTERA COMPLETATA CON I RIFERIMENTI LOCALI A CUI RIVOLGERSI- partendo dal 28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nov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 a tutte le Messe </a:t>
            </a: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795" y="1333768"/>
            <a:ext cx="2065655" cy="1071880"/>
          </a:xfrm>
          <a:prstGeom prst="rect">
            <a:avLst/>
          </a:prstGeom>
        </p:spPr>
      </p:pic>
      <p:sp>
        <p:nvSpPr>
          <p:cNvPr id="2" name="Freccia a destra 1"/>
          <p:cNvSpPr/>
          <p:nvPr/>
        </p:nvSpPr>
        <p:spPr>
          <a:xfrm>
            <a:off x="3898703" y="1472024"/>
            <a:ext cx="289367" cy="933624"/>
          </a:xfrm>
          <a:prstGeom prst="rightArrow">
            <a:avLst>
              <a:gd name="adj1" fmla="val 53211"/>
              <a:gd name="adj2" fmla="val 4870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15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117880"/>
              </p:ext>
            </p:extLst>
          </p:nvPr>
        </p:nvGraphicFramePr>
        <p:xfrm>
          <a:off x="382883" y="446564"/>
          <a:ext cx="11355549" cy="6060561"/>
        </p:xfrm>
        <a:graphic>
          <a:graphicData uri="http://schemas.openxmlformats.org/drawingml/2006/table">
            <a:tbl>
              <a:tblPr/>
              <a:tblGrid>
                <a:gridCol w="3179463">
                  <a:extLst>
                    <a:ext uri="{9D8B030D-6E8A-4147-A177-3AD203B41FA5}">
                      <a16:colId xmlns:a16="http://schemas.microsoft.com/office/drawing/2014/main" val="2899735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3349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4961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84439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43062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3567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724504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880183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300778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843977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9070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016848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16894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52605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356919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58623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623465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9279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353984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1137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46004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8874093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597432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405727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719646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36253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4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713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17145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0885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0958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070295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86956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945186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250671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340852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5444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782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59372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51266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7329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68335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233468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030214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29762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88668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68576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94586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17041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36503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366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28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594803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41584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44516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0550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627037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6069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48798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938886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20624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9022998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0474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288933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9998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947240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7124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0520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178172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511506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28364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911431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68297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4964842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5879471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944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701142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321746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091846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26491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56607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38124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7326203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8562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49079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709023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75558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67938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494180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15354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301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2162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42749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236307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053717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342775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27155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17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109668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810816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059251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5309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95362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547438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9879742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76262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689596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663949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56933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926783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548549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854839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884352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459341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386380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6113988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63262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11591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1374229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103156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778967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6675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70629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93091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769674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328851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448821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4698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368938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116287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2231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45757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444803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299371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1120651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958836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32081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97831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642495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51787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564711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480786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058252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88590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448845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217090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857489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377180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1872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618525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23305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026767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629401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57079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34698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0302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911730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273694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905637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89800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409087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956072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858415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469230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9393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7860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3548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43465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59810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010680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8707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335947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01385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701750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5017488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672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788794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9138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152716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20728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34556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746280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49327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593946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72448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733473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934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6303985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66637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141153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16936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298164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1046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66946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920960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21210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501908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561434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315040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309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627083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36873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243812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08041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80255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440904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75361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4058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70197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3210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1973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446619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884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1297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41021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676628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999884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565025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851100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12263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8156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01085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9054047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02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8861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87446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227338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56782553"/>
                    </a:ext>
                  </a:extLst>
                </a:gridCol>
              </a:tblGrid>
              <a:tr h="384797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attività della prima fase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giu-22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28108"/>
                  </a:ext>
                </a:extLst>
              </a:tr>
              <a:tr h="3847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6345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INCONTRO DI CONDIVISIONE CON IL VESCOVO E I REFERENTI PER IL CAMMINO SINODALE-19 nov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58907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CONSEGNA LETTERA COMPLETATA CON I RIFERIMENTI LOCALI A CUI RIVOLGERSI- partendo dal 28 nov a tutte le Messe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569840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DEDICATI ALL'ORGANIZZAZIONE DEI GRUPPI SINODALI (1 o 2 incontri)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32934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FORMAZIONE DEI COORDINATORI DEI GRUPPI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33771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EVENTUALI INCONTRI DI PRESENTAZIONE DEL CAMMINO A TUTTI GLI OPERATORI DELL'AMBITO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91195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PREPARAZIONE GRUPPI SINODALI DEL SECONDO E TERZO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35589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ATTIVITA' GRUPPI SINODALI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99808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92436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REDAZIONE SINTESI DELLE CONSULTAZIONI DI PRIMO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117236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AVVIO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002153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00101"/>
                  </a:ext>
                </a:extLst>
              </a:tr>
            </a:tbl>
          </a:graphicData>
        </a:graphic>
      </p:graphicFrame>
      <p:sp>
        <p:nvSpPr>
          <p:cNvPr id="6" name="Fumetto 1 5"/>
          <p:cNvSpPr/>
          <p:nvPr/>
        </p:nvSpPr>
        <p:spPr>
          <a:xfrm>
            <a:off x="4004108" y="3753852"/>
            <a:ext cx="6660684" cy="1405289"/>
          </a:xfrm>
          <a:prstGeom prst="wedgeRectCallout">
            <a:avLst>
              <a:gd name="adj1" fmla="val -75707"/>
              <a:gd name="adj2" fmla="val -131394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INCONTRI DEGLI UFFICI, DELLE CONSULTE E DEI CONSIGLI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DA DEDICARE ALL'ORGANIZZAZIONE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DEI GRUPPI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SINODALI DEL PRIMO AMBITO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Impact" panose="020B0806030902050204" pitchFamily="34" charset="0"/>
            </a:endParaRPr>
          </a:p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(1 o 2 incontri)</a:t>
            </a:r>
          </a:p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CON INDIVIDUAZIONE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GRUPPI E LORO COORDINATORI</a:t>
            </a: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795" y="1333768"/>
            <a:ext cx="2065655" cy="1071880"/>
          </a:xfrm>
          <a:prstGeom prst="rect">
            <a:avLst/>
          </a:prstGeom>
        </p:spPr>
      </p:pic>
      <p:sp>
        <p:nvSpPr>
          <p:cNvPr id="7" name="Freccia a destra 6"/>
          <p:cNvSpPr/>
          <p:nvPr/>
        </p:nvSpPr>
        <p:spPr>
          <a:xfrm>
            <a:off x="3929197" y="1938836"/>
            <a:ext cx="1215297" cy="944064"/>
          </a:xfrm>
          <a:prstGeom prst="rightArrow">
            <a:avLst>
              <a:gd name="adj1" fmla="val 48101"/>
              <a:gd name="adj2" fmla="val 4870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dicembre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12910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570539"/>
              </p:ext>
            </p:extLst>
          </p:nvPr>
        </p:nvGraphicFramePr>
        <p:xfrm>
          <a:off x="382883" y="446564"/>
          <a:ext cx="11355549" cy="6060561"/>
        </p:xfrm>
        <a:graphic>
          <a:graphicData uri="http://schemas.openxmlformats.org/drawingml/2006/table">
            <a:tbl>
              <a:tblPr/>
              <a:tblGrid>
                <a:gridCol w="3179463">
                  <a:extLst>
                    <a:ext uri="{9D8B030D-6E8A-4147-A177-3AD203B41FA5}">
                      <a16:colId xmlns:a16="http://schemas.microsoft.com/office/drawing/2014/main" val="2899735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3349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4961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84439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43062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3567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724504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880183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300778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843977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9070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016848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16894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52605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356919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58623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623465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9279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353984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1137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46004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8874093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597432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405727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719646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36253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4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713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17145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0885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0958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070295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86956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945186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250671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340852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5444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782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59372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51266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7329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68335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233468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030214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29762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88668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68576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94586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17041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36503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366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28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594803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41584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44516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0550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627037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6069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48798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938886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20624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9022998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0474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288933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9998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947240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7124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0520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178172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511506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28364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911431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68297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4964842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5879471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944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701142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321746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091846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26491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56607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38124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7326203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8562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49079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709023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75558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67938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494180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15354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301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2162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42749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236307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053717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342775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27155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17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109668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810816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059251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5309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95362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547438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9879742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76262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689596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663949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56933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926783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548549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854839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884352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459341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386380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6113988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63262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11591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1374229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103156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778967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6675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70629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93091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769674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328851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448821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4698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368938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116287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2231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45757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444803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299371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1120651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958836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32081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97831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642495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51787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564711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480786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058252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88590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448845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217090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857489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377180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1872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618525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23305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026767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629401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57079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34698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0302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911730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273694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905637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89800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409087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956072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858415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469230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9393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7860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3548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43465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59810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010680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8707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335947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01385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701750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5017488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672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788794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9138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152716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20728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34556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746280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49327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593946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72448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733473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934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6303985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66637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141153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16936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298164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1046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66946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920960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21210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501908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561434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315040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309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627083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36873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243812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08041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80255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440904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75361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4058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70197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3210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1973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446619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884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1297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41021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676628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999884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565025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851100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12263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8156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01085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9054047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02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8861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87446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227338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56782553"/>
                    </a:ext>
                  </a:extLst>
                </a:gridCol>
              </a:tblGrid>
              <a:tr h="384797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attività della prima fase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giu-22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28108"/>
                  </a:ext>
                </a:extLst>
              </a:tr>
              <a:tr h="3847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6345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INCONTRO DI CONDIVISIONE CON IL VESCOVO E I REFERENTI PER IL CAMMINO SINODALE-19 nov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58907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CONSEGNA LETTERA COMPLETATA CON I RIFERIMENTI LOCALI A CUI RIVOLGERSI- partendo dal 28 nov a tutte le Messe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569840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DEDICATI ALL'ORGANIZZAZIONE DEI GRUPPI SINODALI (1 o 2 incontri)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32934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FORMAZIONE DEI COORDINATORI DEI GRUPPI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33771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EVENTUALI INCONTRI DI PRESENTAZIONE DEL CAMMINO A TUTTI GLI OPERATORI DELL'AMBITO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91195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PREPARAZIONE GRUPPI SINODALI DEL SECONDO E TERZO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35589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ATTIVITA' GRUPPI SINODALI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99808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92436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REDAZIONE SINTESI DELLE CONSULTAZIONI DI PRIMO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117236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AVVIO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002153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00101"/>
                  </a:ext>
                </a:extLst>
              </a:tr>
            </a:tbl>
          </a:graphicData>
        </a:graphic>
      </p:graphicFrame>
      <p:sp>
        <p:nvSpPr>
          <p:cNvPr id="6" name="Fumetto 1 5"/>
          <p:cNvSpPr/>
          <p:nvPr/>
        </p:nvSpPr>
        <p:spPr>
          <a:xfrm>
            <a:off x="4013734" y="4186989"/>
            <a:ext cx="6054291" cy="1405289"/>
          </a:xfrm>
          <a:prstGeom prst="wedgeRectCallout">
            <a:avLst>
              <a:gd name="adj1" fmla="val -74435"/>
              <a:gd name="adj2" fmla="val -130710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FORMAZIONE DEI COORDINATORI DEI GRUPPI</a:t>
            </a: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795" y="1333768"/>
            <a:ext cx="2065655" cy="1071880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>
            <a:off x="3921246" y="2405648"/>
            <a:ext cx="1215297" cy="981608"/>
          </a:xfrm>
          <a:prstGeom prst="rightArrow">
            <a:avLst>
              <a:gd name="adj1" fmla="val 48101"/>
              <a:gd name="adj2" fmla="val 4870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dicembre</a:t>
            </a:r>
          </a:p>
        </p:txBody>
      </p:sp>
    </p:spTree>
    <p:extLst>
      <p:ext uri="{BB962C8B-B14F-4D97-AF65-F5344CB8AC3E}">
        <p14:creationId xmlns:p14="http://schemas.microsoft.com/office/powerpoint/2010/main" val="141049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08890"/>
              </p:ext>
            </p:extLst>
          </p:nvPr>
        </p:nvGraphicFramePr>
        <p:xfrm>
          <a:off x="382883" y="446564"/>
          <a:ext cx="11355549" cy="6060561"/>
        </p:xfrm>
        <a:graphic>
          <a:graphicData uri="http://schemas.openxmlformats.org/drawingml/2006/table">
            <a:tbl>
              <a:tblPr/>
              <a:tblGrid>
                <a:gridCol w="3179463">
                  <a:extLst>
                    <a:ext uri="{9D8B030D-6E8A-4147-A177-3AD203B41FA5}">
                      <a16:colId xmlns:a16="http://schemas.microsoft.com/office/drawing/2014/main" val="2899735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3349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4961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84439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43062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3567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724504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880183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300778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843977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9070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016848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16894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5260510"/>
                    </a:ext>
                  </a:extLst>
                </a:gridCol>
                <a:gridCol w="39193">
                  <a:extLst>
                    <a:ext uri="{9D8B030D-6E8A-4147-A177-3AD203B41FA5}">
                      <a16:colId xmlns:a16="http://schemas.microsoft.com/office/drawing/2014/main" val="3235691962"/>
                    </a:ext>
                  </a:extLst>
                </a:gridCol>
                <a:gridCol w="32843">
                  <a:extLst>
                    <a:ext uri="{9D8B030D-6E8A-4147-A177-3AD203B41FA5}">
                      <a16:colId xmlns:a16="http://schemas.microsoft.com/office/drawing/2014/main" val="216107642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623465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9279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353984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1137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46004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8874093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597432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405727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719646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36253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4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713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17145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0885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0958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070295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86956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945186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250671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340852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5444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782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59372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51266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7329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68335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233468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030214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29762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88668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68576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94586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17041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36503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366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28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594803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41584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44516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0550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627037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6069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48798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938886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20624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9022998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0474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288933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9998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947240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7124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0520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178172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511506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28364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911431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68297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4964842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5879471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944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701142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321746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091846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26491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56607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38124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7326203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8562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49079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709023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75558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67938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494180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15354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301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2162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42749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236307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053717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342775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27155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17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109668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810816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059251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5309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95362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547438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9879742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76262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689596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663949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56933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926783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548549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854839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884352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459341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386380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6113988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63262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11591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1374229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103156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778967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6675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70629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93091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769674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328851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448821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4698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368938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116287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2231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45757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444803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299371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1120651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958836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32081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97831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642495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51787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564711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480786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058252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88590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448845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217090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857489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377180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1872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618525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23305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026767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629401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57079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34698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0302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911730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273694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905637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89800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409087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956072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858415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469230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9393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7860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3548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43465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59810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010680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8707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335947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01385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701750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5017488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672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788794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9138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152716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20728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34556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746280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49327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593946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72448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733473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934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6303985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66637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141153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16936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298164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1046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66946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920960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21210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501908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561434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315040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309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627083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36873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243812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08041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80255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440904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75361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4058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70197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3210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1973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446619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884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1297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41021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676628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999884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565025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851100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12263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8156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01085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9054047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02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8861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87446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227338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56782553"/>
                    </a:ext>
                  </a:extLst>
                </a:gridCol>
              </a:tblGrid>
              <a:tr h="384797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attività della prima fase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giu-22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28108"/>
                  </a:ext>
                </a:extLst>
              </a:tr>
              <a:tr h="3847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6345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INCONTRO DI CONDIVISIONE CON IL VESCOVO E I REFERENTI PER IL CAMMINO SINODALE-19 nov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58907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CONSEGNA LETTERA COMPLETATA CON I RIFERIMENTI LOCALI A CUI RIVOLGERSI- partendo dal 28 nov a tutte le Messe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569840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DEDICATI ALL'ORGANIZZAZIONE DEI GRUPPI SINODALI (1 o 2 incontri)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32934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FORMAZIONE DEI COORDINATORI DEI GRUPPI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33771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EVENTUALI INCONTRI DI PRESENTAZIONE DEL CAMMINO A TUTTI GLI OPERATORI DELL'AMBITO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91195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PREPARAZIONE GRUPPI SINODALI DEL SECONDO E TERZO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35589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ATTIVITA' GRUPPI SINODALI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99808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92436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REDAZIONE SINTESI DELLE CONSULTAZIONI DI PRIMO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117236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AVVIO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002153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00101"/>
                  </a:ext>
                </a:extLst>
              </a:tr>
            </a:tbl>
          </a:graphicData>
        </a:graphic>
      </p:graphicFrame>
      <p:sp>
        <p:nvSpPr>
          <p:cNvPr id="6" name="Fumetto 1 5"/>
          <p:cNvSpPr/>
          <p:nvPr/>
        </p:nvSpPr>
        <p:spPr>
          <a:xfrm>
            <a:off x="4100361" y="4456497"/>
            <a:ext cx="6054291" cy="1405289"/>
          </a:xfrm>
          <a:prstGeom prst="wedgeRectCallout">
            <a:avLst>
              <a:gd name="adj1" fmla="val -63147"/>
              <a:gd name="adj2" fmla="val -112217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EVENTUALI INCONTRI DI PRESENTAZIONE DEL CAMMINO A TUTTI GLI OPERATORI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DEL PRIMO AMBITO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795" y="1333768"/>
            <a:ext cx="2065655" cy="1071880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>
            <a:off x="3995642" y="2881002"/>
            <a:ext cx="1122458" cy="981608"/>
          </a:xfrm>
          <a:prstGeom prst="rightArrow">
            <a:avLst>
              <a:gd name="adj1" fmla="val 48101"/>
              <a:gd name="adj2" fmla="val 4870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dicembre</a:t>
            </a:r>
          </a:p>
        </p:txBody>
      </p:sp>
    </p:spTree>
    <p:extLst>
      <p:ext uri="{BB962C8B-B14F-4D97-AF65-F5344CB8AC3E}">
        <p14:creationId xmlns:p14="http://schemas.microsoft.com/office/powerpoint/2010/main" val="142058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/>
          </p:nvPr>
        </p:nvGraphicFramePr>
        <p:xfrm>
          <a:off x="382883" y="446564"/>
          <a:ext cx="11355549" cy="6060561"/>
        </p:xfrm>
        <a:graphic>
          <a:graphicData uri="http://schemas.openxmlformats.org/drawingml/2006/table">
            <a:tbl>
              <a:tblPr/>
              <a:tblGrid>
                <a:gridCol w="3179463">
                  <a:extLst>
                    <a:ext uri="{9D8B030D-6E8A-4147-A177-3AD203B41FA5}">
                      <a16:colId xmlns:a16="http://schemas.microsoft.com/office/drawing/2014/main" val="2899735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3349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4961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84439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43062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3567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724504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880183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300778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843977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9070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016848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16894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52605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356919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58623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623465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9279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353984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1137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46004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8874093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597432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405727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719646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36253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4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713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17145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0885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0958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070295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86956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945186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250671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340852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5444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782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59372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51266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7329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68335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233468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030214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29762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88668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68576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94586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17041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36503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366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28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594803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41584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44516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0550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627037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6069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48798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938886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20624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9022998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0474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288933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9998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947240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7124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0520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178172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511506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28364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911431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68297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4964842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5879471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944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701142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321746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091846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26491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56607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38124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7326203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8562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49079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709023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75558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67938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494180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15354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301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2162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42749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236307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053717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342775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27155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17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109668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810816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059251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5309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95362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547438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9879742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76262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689596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663949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56933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926783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548549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854839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884352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459341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386380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6113988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63262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11591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1374229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103156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778967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6675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70629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93091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769674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328851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448821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4698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368938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116287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2231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45757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444803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299371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1120651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958836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32081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97831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642495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51787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564711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480786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058252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88590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448845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217090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857489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377180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1872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618525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23305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026767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629401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57079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34698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0302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911730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273694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905637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89800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409087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956072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858415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469230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9393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7860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3548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43465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59810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010680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8707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335947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01385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701750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5017488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672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788794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9138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152716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20728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34556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746280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49327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593946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72448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733473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934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6303985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66637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141153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16936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298164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1046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66946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920960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21210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501908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561434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315040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309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627083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36873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243812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08041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80255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440904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75361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4058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70197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3210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1973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446619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884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1297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41021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676628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999884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565025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851100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12263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8156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01085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9054047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02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8861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87446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227338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56782553"/>
                    </a:ext>
                  </a:extLst>
                </a:gridCol>
              </a:tblGrid>
              <a:tr h="384797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attività della prima fase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giu-22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28108"/>
                  </a:ext>
                </a:extLst>
              </a:tr>
              <a:tr h="3847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6345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INCONTRO DI CONDIVISIONE CON IL VESCOVO E I REFERENTI PER IL CAMMINO SINODALE-19 nov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58907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CONSEGNA LETTERA COMPLETATA CON I RIFERIMENTI LOCALI A CUI RIVOLGERSI- partendo dal 28 nov a tutte le Messe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569840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DEDICATI ALL'ORGANIZZAZIONE DEI GRUPPI SINODALI (1 o 2 incontri)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32934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FORMAZIONE DEI COORDINATORI DEI GRUPPI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33771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EVENTUALI INCONTRI DI PRESENTAZIONE DEL CAMMINO A TUTTI GLI OPERATORI DELL'AMBITO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91195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PREPARAZIONE GRUPPI SINODALI DEL SECONDO E TERZO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35589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ATTIVITA' GRUPPI SINODALI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99808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92436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REDAZIONE SINTESI DELLE CONSULTAZIONI DI PRIMO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117236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AVVIO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002153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00101"/>
                  </a:ext>
                </a:extLst>
              </a:tr>
            </a:tbl>
          </a:graphicData>
        </a:graphic>
      </p:graphicFrame>
      <p:sp>
        <p:nvSpPr>
          <p:cNvPr id="6" name="Fumetto 1 5"/>
          <p:cNvSpPr/>
          <p:nvPr/>
        </p:nvSpPr>
        <p:spPr>
          <a:xfrm>
            <a:off x="4100361" y="4456497"/>
            <a:ext cx="6054291" cy="1405289"/>
          </a:xfrm>
          <a:prstGeom prst="wedgeRectCallout">
            <a:avLst>
              <a:gd name="adj1" fmla="val -62318"/>
              <a:gd name="adj2" fmla="val -80127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INCONTRI DI PREPARAZIONE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DEI GRUPPI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SINODALI DEL SECONDO E TERZO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AMBITO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795" y="1333768"/>
            <a:ext cx="2065655" cy="1071880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>
            <a:off x="4494453" y="3369758"/>
            <a:ext cx="3200141" cy="981608"/>
          </a:xfrm>
          <a:prstGeom prst="rightArrow">
            <a:avLst>
              <a:gd name="adj1" fmla="val 48101"/>
              <a:gd name="adj2" fmla="val 4870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Dicembre-gennaio-febbraio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50838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179228"/>
              </p:ext>
            </p:extLst>
          </p:nvPr>
        </p:nvGraphicFramePr>
        <p:xfrm>
          <a:off x="382883" y="446564"/>
          <a:ext cx="11355549" cy="6060561"/>
        </p:xfrm>
        <a:graphic>
          <a:graphicData uri="http://schemas.openxmlformats.org/drawingml/2006/table">
            <a:tbl>
              <a:tblPr/>
              <a:tblGrid>
                <a:gridCol w="3179463">
                  <a:extLst>
                    <a:ext uri="{9D8B030D-6E8A-4147-A177-3AD203B41FA5}">
                      <a16:colId xmlns:a16="http://schemas.microsoft.com/office/drawing/2014/main" val="2899735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3349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4961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84439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43062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3567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724504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880183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300778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843977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9070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016848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16894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52605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356919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58623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6234651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9279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353984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1137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46004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8874093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597432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405727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719646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36253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4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713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17145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0885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0958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070295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86956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945186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250671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340852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1544421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782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59372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51266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7329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68335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233468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030214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29762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88668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68576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94586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170417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736503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366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28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594803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415841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44516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05501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627037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6069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48798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938886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20624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9022998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0474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4288933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599982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947240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97124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0520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1781726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511506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328364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911431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68297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4964842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5879471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944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701142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321746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091846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26491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456607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38124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07326203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8562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49079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709023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755581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867938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494180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15354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783017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21622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42749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236307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053717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342775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27155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17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109668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810816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059251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53098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95362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7547438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9879742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676262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689596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663949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156933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926783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548549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854839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884352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459341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386380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6113988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63262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115911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1374229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103156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2778967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266755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70629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930910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769674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3328851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448821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0546980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3689381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116287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602231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145757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444803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299371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1120651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958836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32081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7978316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6424951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751787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564711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4807864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058252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8859037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448845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2170904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4857489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377180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2187246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618525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233055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28026767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1629401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9570791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034698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94030274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6911730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273694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905637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889800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409087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9560720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8584150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4692303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1939318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7860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35489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7434659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5598108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50106802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6870725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3359473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0013855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7017506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05017488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6726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7887942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61591389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152716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8207287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73455612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746280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6493274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1593946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724488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733473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8934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63039850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56663725"/>
                    </a:ext>
                  </a:extLst>
                </a:gridCol>
                <a:gridCol w="32306">
                  <a:extLst>
                    <a:ext uri="{9D8B030D-6E8A-4147-A177-3AD203B41FA5}">
                      <a16:colId xmlns:a16="http://schemas.microsoft.com/office/drawing/2014/main" val="3291411535"/>
                    </a:ext>
                  </a:extLst>
                </a:gridCol>
                <a:gridCol w="39730">
                  <a:extLst>
                    <a:ext uri="{9D8B030D-6E8A-4147-A177-3AD203B41FA5}">
                      <a16:colId xmlns:a16="http://schemas.microsoft.com/office/drawing/2014/main" val="271693633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298164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30104677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466946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5920960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52121020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65019081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5614340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315040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309269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6270836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84368734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243812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409080416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80255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24409040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4753615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9405825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75701976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2532108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0197325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446619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329884564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41297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90410218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167662872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89998840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5650259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285110043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291226317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6815625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990108547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890540479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500050296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03088617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3687446601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722733838"/>
                    </a:ext>
                  </a:extLst>
                </a:gridCol>
                <a:gridCol w="36018">
                  <a:extLst>
                    <a:ext uri="{9D8B030D-6E8A-4147-A177-3AD203B41FA5}">
                      <a16:colId xmlns:a16="http://schemas.microsoft.com/office/drawing/2014/main" val="1456782553"/>
                    </a:ext>
                  </a:extLst>
                </a:gridCol>
              </a:tblGrid>
              <a:tr h="3847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attività della prima fase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dic-21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giu-22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28108"/>
                  </a:ext>
                </a:extLst>
              </a:tr>
              <a:tr h="3847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W17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W18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W19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W20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W21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W22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W23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W24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W25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W26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6345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INCONTRO DI CONDIVISIONE CON IL VESCOVO E I REFERENTI PER IL CAMMINO SINODALE-19 nov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58907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CONSEGNA LETTERA COMPLETATA CON I RIFERIMENTI LOCALI A CUI RIVOLGERSI- partendo dal 28 nov a tutte le Messe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569840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DEDICATI ALL'ORGANIZZAZIONE DEI GRUPPI SINODALI (1 o 2 incontri)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32934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FORMAZIONE DEI COORDINATORI DEI GRUPPI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33771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EVENTUALI INCONTRI DI PRESENTAZIONE DEL CAMMINO A TUTTI GLI OPERATORI DELL'AMBITO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91195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PREPARAZIONE GRUPPI SINODALI DEL SECONDO E TERZO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355898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ATTIVITA' GRUPPI SINODALI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998082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PRIMO LIVELLO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924369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REDAZIONE SINTESI DELLE CONSULTAZIONI DI PRIMO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117236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AVVIO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002153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INCONTRI DI VERIFICA DELL'ANDAMENTO DELLE CONSULTAZIONI DI SECONDO LIVELLO 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53" marR="3453" marT="34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00101"/>
                  </a:ext>
                </a:extLst>
              </a:tr>
            </a:tbl>
          </a:graphicData>
        </a:graphic>
      </p:graphicFrame>
      <p:sp>
        <p:nvSpPr>
          <p:cNvPr id="6" name="Fumetto 1 5"/>
          <p:cNvSpPr/>
          <p:nvPr/>
        </p:nvSpPr>
        <p:spPr>
          <a:xfrm>
            <a:off x="4490186" y="4736186"/>
            <a:ext cx="4675079" cy="1632716"/>
          </a:xfrm>
          <a:prstGeom prst="wedgeRectCallout">
            <a:avLst>
              <a:gd name="adj1" fmla="val -81268"/>
              <a:gd name="adj2" fmla="val -70213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ATTIVITA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' DEI GRUPPI SINODALI DI PRIMO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AMBITO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795" y="1333768"/>
            <a:ext cx="2065655" cy="1071880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>
            <a:off x="5112009" y="3847039"/>
            <a:ext cx="2609591" cy="981608"/>
          </a:xfrm>
          <a:prstGeom prst="rightArrow">
            <a:avLst>
              <a:gd name="adj1" fmla="val 48101"/>
              <a:gd name="adj2" fmla="val 4870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Gennaio-febbraio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69333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10471</Words>
  <Application>Microsoft Office PowerPoint</Application>
  <PresentationFormat>Widescreen</PresentationFormat>
  <Paragraphs>9006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Impact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Kedrion S.p.A.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Bonaldi Marta</dc:creator>
  <cp:lastModifiedBy>Bonaldi Marta</cp:lastModifiedBy>
  <cp:revision>28</cp:revision>
  <dcterms:created xsi:type="dcterms:W3CDTF">2021-11-13T18:11:51Z</dcterms:created>
  <dcterms:modified xsi:type="dcterms:W3CDTF">2021-11-19T18:37:11Z</dcterms:modified>
</cp:coreProperties>
</file>