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9" r:id="rId3"/>
    <p:sldId id="286" r:id="rId4"/>
    <p:sldId id="290" r:id="rId5"/>
    <p:sldId id="285" r:id="rId6"/>
    <p:sldId id="279" r:id="rId7"/>
    <p:sldId id="281" r:id="rId8"/>
    <p:sldId id="282" r:id="rId9"/>
    <p:sldId id="283" r:id="rId10"/>
    <p:sldId id="284" r:id="rId11"/>
    <p:sldId id="287" r:id="rId12"/>
    <p:sldId id="288" r:id="rId13"/>
    <p:sldId id="293" r:id="rId14"/>
    <p:sldId id="292" r:id="rId15"/>
    <p:sldId id="291" r:id="rId16"/>
    <p:sldId id="294" r:id="rId17"/>
    <p:sldId id="296" r:id="rId18"/>
    <p:sldId id="280" r:id="rId19"/>
    <p:sldId id="295" r:id="rId20"/>
    <p:sldId id="297" r:id="rId21"/>
    <p:sldId id="298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>
      <p:cViewPr varScale="1">
        <p:scale>
          <a:sx n="89" d="100"/>
          <a:sy n="89" d="100"/>
        </p:scale>
        <p:origin x="759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93F28-BF35-4C13-865D-A8B12BD4E4AC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49C98-616D-478A-A722-11FE602BBE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758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4416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155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5377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2164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2697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87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465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06534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1445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7740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5240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5907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629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369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7900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432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828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07051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8936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9746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9C98-616D-478A-A722-11FE602BBE70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03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63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28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9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103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664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083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87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5794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573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75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273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218DC-E280-47DB-B8AB-AEAC20CC0FE4}" type="datetimeFigureOut">
              <a:rPr lang="it-IT" smtClean="0"/>
              <a:t>11/02/2024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44ADC-C635-4A23-8E59-00F309CD99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39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06625" y="2237226"/>
            <a:ext cx="7957119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3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Kristen ITC" pitchFamily="66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it-IT" sz="3600" b="1" cap="small" dirty="0">
                <a:solidFill>
                  <a:srgbClr val="0070C0"/>
                </a:solidFill>
                <a:latin typeface="Kristen ITC" panose="03050502040202030202" pitchFamily="66" charset="0"/>
              </a:rPr>
              <a:t>LA VISITA PASTORALE</a:t>
            </a:r>
          </a:p>
          <a:p>
            <a:pPr algn="ctr"/>
            <a:r>
              <a:rPr lang="it-IT" sz="3600" b="1" cap="small" dirty="0">
                <a:solidFill>
                  <a:srgbClr val="0070C0"/>
                </a:solidFill>
                <a:latin typeface="Kristen ITC" panose="03050502040202030202" pitchFamily="66" charset="0"/>
              </a:rPr>
              <a:t>NELLA VALLE DEL SERCHIO</a:t>
            </a:r>
          </a:p>
          <a:p>
            <a:pPr algn="ctr"/>
            <a:endParaRPr lang="it-IT" sz="2800" b="1" cap="small" dirty="0">
              <a:solidFill>
                <a:srgbClr val="0070C0"/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Kristen ITC" panose="03050502040202030202" pitchFamily="66" charset="0"/>
                <a:cs typeface="Arial" pitchFamily="34" charset="0"/>
              </a:rPr>
              <a:t>INCONTRO DEI CONSIGLI PASTORALI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800" b="1" dirty="0">
                <a:solidFill>
                  <a:srgbClr val="0070C0"/>
                </a:solidFill>
                <a:latin typeface="Kristen ITC" panose="03050502040202030202" pitchFamily="66" charset="0"/>
                <a:cs typeface="Arial" pitchFamily="34" charset="0"/>
              </a:rPr>
              <a:t>DELLE COMUNITÀ PARROCCHIALI</a:t>
            </a:r>
            <a:endParaRPr kumimoji="0" lang="it-IT" altLang="it-IT" sz="28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Kristen ITC" panose="03050502040202030202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3200" b="1" dirty="0">
              <a:solidFill>
                <a:srgbClr val="0070C0"/>
              </a:solidFill>
              <a:latin typeface="Kristen ITC" panose="03050502040202030202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2400" b="1" dirty="0">
                <a:solidFill>
                  <a:srgbClr val="0070C0"/>
                </a:solidFill>
                <a:latin typeface="Kristen ITC" panose="03050502040202030202" pitchFamily="66" charset="0"/>
                <a:cs typeface="Arial" pitchFamily="34" charset="0"/>
              </a:rPr>
              <a:t>Castelnuovo di Garfagnana, 7 gennaio 2024</a:t>
            </a:r>
            <a:endParaRPr kumimoji="0" lang="it-IT" altLang="it-IT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Kristen ITC" panose="03050502040202030202" pitchFamily="66" charset="0"/>
              <a:cs typeface="Arial" pitchFamily="34" charset="0"/>
            </a:endParaRPr>
          </a:p>
        </p:txBody>
      </p:sp>
      <p:pic>
        <p:nvPicPr>
          <p:cNvPr id="4" name="Immagine 3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89D4FE10-FD8F-F8BC-3C7E-57B8310F80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18" y="548680"/>
            <a:ext cx="2242957" cy="17231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FA41F2-0458-10C0-6FB9-864D71A28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8913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33">
        <p:split orient="vert"/>
      </p:transition>
    </mc:Choice>
    <mc:Fallback xmlns="">
      <p:transition spd="slow" advTm="155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71263" y="200231"/>
            <a:ext cx="5121217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CRISI CULTURALE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visione della vita ispirata al Vangelo,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una volta legata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alla cultura della "cristianità",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non viene più assorbita dall’ambiente, che invece veicola prospettive estranee o contrarie.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È in atto un processo di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r>
              <a:rPr lang="it-IT" sz="2400" b="1" dirty="0" err="1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esculturazione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 della fede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assenza di una robusta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azione formativa,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il distacco delle nuove generazioni dalla fede e dalle sue implicazioni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la vita personale e comunitaria appare scontato.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5D8E4F4-BF0E-9271-C2D4-0129F1F270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78" y="3444257"/>
            <a:ext cx="3392785" cy="20356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7C7ED5-F4D7-5304-1FC0-F442D9926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583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250">
        <p:split orient="vert"/>
      </p:transition>
    </mc:Choice>
    <mc:Fallback xmlns="">
      <p:transition spd="slow" advTm="9725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81962" y="455467"/>
            <a:ext cx="798007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CRISI = PERICOLO + OPPORTUNITÀ *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 CORSO DELLA VISITA PASTORALE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CI DOVREMO INTERROGARE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 COME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TRASFORMARE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IL PERICOLO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OPPORTUNITÀ DI RINNOVAMENTO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ECCLESIALE E COMUNITARIO.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COSA NON È IMPOSSIBILE: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 CORSO DELLA STORIA E IN ALTRE PARTI DEL MONDO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COMUNITÀ CRISTIANE HANNO SAPUTO TROVARE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FORME ADEGUATE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TALI SITUAZIONI.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CIÒ OVVIAMENTE RICHIEDERÀ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VISIONE, CORAGGIO, COSTANZA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EFDF7C-6003-0BD8-7595-CF10166EE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982" y="478544"/>
            <a:ext cx="1882957" cy="184913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BC1AFF-BD55-3B57-FD23-E1D893847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8221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208">
        <p:split orient="vert"/>
      </p:transition>
    </mc:Choice>
    <mc:Fallback xmlns="">
      <p:transition spd="slow" advTm="11620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83568" y="457200"/>
            <a:ext cx="798007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VISIONE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È l’ingrediente più importante: decidere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dove si vuole andare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definirlo con sufficiente chiarezza,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affinché tutti ne siano consapevoli e lo possano condividere.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CORAGGIO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Essere consapevoli e convinti che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c’è un prezzo da pagare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termini di rinunce a cose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che occorre abbandonare o rivedere,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di investimenti impegnativi per costruire il nuovo.  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COSTANZA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Accettare che tutto questo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richiederà del tempo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 frutti non si vedranno nel breve periodo,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cui occorreranno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pazienza e fermezza.</a:t>
            </a: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7EB478-D767-3A19-1372-8D730728E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010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198">
        <p:split orient="vert"/>
      </p:transition>
    </mc:Choice>
    <mc:Fallback xmlns="">
      <p:transition spd="slow" advTm="1141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79912" y="379465"/>
            <a:ext cx="47525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FRONTEGGIARE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CRISI DEMOGRAFICA</a:t>
            </a:r>
          </a:p>
          <a:p>
            <a:endParaRPr lang="it-IT" sz="10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Superando sia la logica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 "taglio dei rami secchi" che quella del "si va avanti finché si può", decidere quali azioni ecclesiali </a:t>
            </a:r>
            <a:r>
              <a:rPr lang="it-IT" sz="2400" b="1" u="sng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concentrare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per ottenere i numeri e la qualità sufficienti per vivere e trasmettere la fede,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quali invece mantenere </a:t>
            </a:r>
            <a:r>
              <a:rPr lang="it-IT" sz="2400" b="1" u="sng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decentrate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per assicurare quella prossimità che fa sperimentare la vicinanza di Dio.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2B76C9-C25B-87D1-AD85-B0886485F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70" y="1017679"/>
            <a:ext cx="2973445" cy="267839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D25940-7242-05EA-ABB1-23E27A986D3F}"/>
              </a:ext>
            </a:extLst>
          </p:cNvPr>
          <p:cNvSpPr txBox="1"/>
          <p:nvPr/>
        </p:nvSpPr>
        <p:spPr>
          <a:xfrm>
            <a:off x="352526" y="5373216"/>
            <a:ext cx="677565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Nelle Pievanie altomedievali alcune cose si facevano presso la chiesa principale (pieve), altre in quelle sussidiarie.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6AEEF2-8C6C-6DB1-8918-7B85104AD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3494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003">
        <p:split orient="vert"/>
      </p:transition>
    </mc:Choice>
    <mc:Fallback xmlns="">
      <p:transition spd="slow" advTm="1880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23928" y="487700"/>
            <a:ext cx="47525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FRONTEGGIARE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CRISI MINISTERIALE</a:t>
            </a:r>
          </a:p>
          <a:p>
            <a:endParaRPr lang="it-IT" sz="10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Valorizzare consigli,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confraternite, comitati…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l’animazione delle comunità.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Investire sulla formazione dei laici per la pastorale "missionaria"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l’amministrazione.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Riscoprire le potenzialità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 eremi ed eremiti.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10975DD-2B04-A139-A90A-391F4A7DC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99" y="876562"/>
            <a:ext cx="3374918" cy="33017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DA068B0-74AA-699A-1D44-350D8EBC449F}"/>
              </a:ext>
            </a:extLst>
          </p:cNvPr>
          <p:cNvSpPr txBox="1"/>
          <p:nvPr/>
        </p:nvSpPr>
        <p:spPr>
          <a:xfrm>
            <a:off x="274217" y="4942122"/>
            <a:ext cx="685258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Nelle grandi parrocchie del Brasile,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ogni piccola comunità ha un comitato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gestionale e pastorale fatto da laici,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che vengono formati e che cambiano ogni tre anni.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4B4A22-6720-DCDB-9164-8B8AE105B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8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0666">
        <p:split orient="vert"/>
      </p:transition>
    </mc:Choice>
    <mc:Fallback xmlns="">
      <p:transition spd="slow" advTm="1306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95936" y="375041"/>
            <a:ext cx="475252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FRONTEGGIARE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CRISI COMUNITARIA</a:t>
            </a:r>
          </a:p>
          <a:p>
            <a:endParaRPr lang="it-IT" sz="10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Immaginare nuove forme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 interazione e di servizio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nelle piccole realtà paesane, creando opportunità per i giovani anche mediante il patrimonio inutilizzato delle parrocchie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la valorizzazione dei beni culturali ecclesiastici.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0D13B47-2A8D-7AA3-736F-FD4A71C0F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939471"/>
            <a:ext cx="3385921" cy="333563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D4CE79-EB85-46D3-5595-6C302D8DFFED}"/>
              </a:ext>
            </a:extLst>
          </p:cNvPr>
          <p:cNvSpPr txBox="1"/>
          <p:nvPr/>
        </p:nvSpPr>
        <p:spPr>
          <a:xfrm>
            <a:off x="324036" y="4641437"/>
            <a:ext cx="6552728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In Italia esistono 250 Cooperative di comunità - alcune delle quali usano beni della Chiesa - ,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che tengono vivi i piccoli paesi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e mantengono il territorio in efficienza.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DEE6148-A4C0-6CBB-9CFA-E3040C8DB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15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742">
        <p:split orient="vert"/>
      </p:transition>
    </mc:Choice>
    <mc:Fallback xmlns="">
      <p:transition spd="slow" advTm="757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95936" y="382185"/>
            <a:ext cx="475252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FRONTEGGIARE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CRISI CULTURALE</a:t>
            </a:r>
          </a:p>
          <a:p>
            <a:endParaRPr lang="it-IT" sz="10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Decidere come annunciare, trasmettere, celebrare e approfondire la fede,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perché il messaggio del Vangelo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la presenza della Chiesa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risultino significativi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nella vita delle persone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nel territorio delle comunità.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44110B-7E18-3EB6-1D34-B3B995DF24C8}"/>
              </a:ext>
            </a:extLst>
          </p:cNvPr>
          <p:cNvSpPr txBox="1"/>
          <p:nvPr/>
        </p:nvSpPr>
        <p:spPr>
          <a:xfrm>
            <a:off x="395536" y="4686584"/>
            <a:ext cx="662473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</a:rPr>
              <a:t>Nella storia delle Missioni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la Chiesa si è impiantata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anche in aree molto impervie </a:t>
            </a:r>
          </a:p>
          <a:p>
            <a:r>
              <a:rPr lang="it-IT" sz="2400" b="1" dirty="0">
                <a:solidFill>
                  <a:srgbClr val="0070C0"/>
                </a:solidFill>
              </a:rPr>
              <a:t>e a bassa densità di popolazione.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05A6602-B535-B38A-C337-743DCAA5A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985" y="666590"/>
            <a:ext cx="3407061" cy="359588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EA72F6-D967-0576-31DF-0DC7BDB4F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2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901">
        <p:split orient="vert"/>
      </p:transition>
    </mc:Choice>
    <mc:Fallback xmlns="">
      <p:transition spd="slow" advTm="6490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79513" y="404664"/>
            <a:ext cx="8784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C. SUGGERIMENTI</a:t>
            </a:r>
          </a:p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PER LA PREPARAZIONE</a:t>
            </a:r>
            <a:endParaRPr lang="it-IT" sz="3400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60" y="1720840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1. LEGGERE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LETTERA DI INDIZIONE E CONSULTARE I SUSSIDI: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2662A77-CFD0-614B-78ED-F975339BB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059" y="2591352"/>
            <a:ext cx="2184624" cy="3096344"/>
          </a:xfrm>
          <a:prstGeom prst="rect">
            <a:avLst/>
          </a:prstGeom>
          <a:ln w="12700">
            <a:noFill/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C0C142-F665-0116-22F8-7CFE711294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6604" y="2591352"/>
            <a:ext cx="2221754" cy="3096344"/>
          </a:xfrm>
          <a:prstGeom prst="rect">
            <a:avLst/>
          </a:prstGeom>
          <a:ln w="12700"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A795DF-2D9D-AD8B-019E-C5DA37513D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279" y="2591352"/>
            <a:ext cx="2179485" cy="3096344"/>
          </a:xfrm>
          <a:prstGeom prst="rect">
            <a:avLst/>
          </a:prstGeom>
          <a:ln w="12700">
            <a:noFill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5DCBD3-EF34-90DC-B45A-1C8E7D0B0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52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433">
        <p:split orient="vert"/>
      </p:transition>
    </mc:Choice>
    <mc:Fallback xmlns="">
      <p:transition spd="slow" advTm="474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67544" y="444618"/>
            <a:ext cx="799288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IL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PERCORSO DI PREPARAZIONE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VANNO TENUTI PRESENTI LO SCENARIO E GLI OBIETTIVI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PROPRI DI </a:t>
            </a:r>
            <a:r>
              <a:rPr lang="it-IT" sz="2400" b="1" u="sng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QUESTA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VISITA PASTORALE: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far precedere la visita pastorale da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una serie di incontri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che aiutino i fedeli a capire di che cosa si tratta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e di qual è la posta in gioco;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coinvolgere nella preparazione della visita tutti gli operatori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e tutte le categorie di fedeli,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affinché tutti siano disposti 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viverla da protagonisti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incoraggiare la partecipazione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personale e comunitaria,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anche accogliendo suggerimenti circa luoghi e tempi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per organizzarla al meglio.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pregare per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affidare allo Spirito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la visita pastorale.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3AF31E-14B9-45E6-AD2F-9595B4CCF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95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726">
        <p:split orient="vert"/>
      </p:transition>
    </mc:Choice>
    <mc:Fallback xmlns="">
      <p:transition spd="slow" advTm="8572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75556" y="332656"/>
            <a:ext cx="799288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ANCHE PER LA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REDAZIONE DEL CALENDARIO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VANNO TENUTE PRESENTI LE CARATTERISTICHE PECULIARI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sz="2400" b="1" u="sng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QUESTA 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VISITA PASTORALE: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il programma trasmetta l’idea che la visita pastorale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è alla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comunità parrocchiale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, non alle singole parrocchie;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gli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eventi unitari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(celebrazioni e incontri)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siano programmati in luoghi e orari di facile accesso;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in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tutte le comunità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sia prevista almeno un’attività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di incontro o di celebrazione (con tempi ragionevoli);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avvalersi del sussidio liturgico e delle tradizioni locali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per disporre una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varietà di celebrazioni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e preghiere;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preparare le persone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agli incontri,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in modo che tutti partecipino attivamente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e che si possa parlare di futuro.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70CC8D-A6AC-CD18-A5DC-DA772425F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72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465">
        <p:split orient="vert"/>
      </p:transition>
    </mc:Choice>
    <mc:Fallback xmlns="">
      <p:transition spd="slow" advTm="1204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9513" y="404664"/>
            <a:ext cx="87849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A. LA VISITA PASTORALE</a:t>
            </a:r>
            <a:endParaRPr lang="it-IT" sz="3400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3568" y="1355277"/>
            <a:ext cx="7848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A VISITA PASTORALE:</a:t>
            </a: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ea typeface="Times New Roman" panose="02020603050405020304" pitchFamily="18" charset="0"/>
              </a:rPr>
              <a:t>-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È RICHIESTA DAL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DIRITTO CANONICO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;</a:t>
            </a: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- È UNA PRATICA CONSACRATA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DA UNA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TRADIZIONE PLURISECOLARE* </a:t>
            </a:r>
          </a:p>
          <a:p>
            <a:r>
              <a:rPr lang="it-IT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PER FAVORIRE IL CONTATTO TRA VESCOVO E POPOLO;</a:t>
            </a:r>
          </a:p>
          <a:p>
            <a:r>
              <a:rPr lang="it-IT" sz="1200" b="1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- È SERVITA AD ACCOMPAGNARE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LE COMUNITÀ E LE PERSONE NEI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MOMENTI DI RIFORMA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,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  QUANDO L’ESIGENZA DI INTRAPRENDERE NUOVI PERCORSI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 E DI ADOTTARE NUOVI MODELLI HA RICHIESTO: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	-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CONFRONTO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	-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DISCERNIMENTO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	-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CORREZIONE FRATERNA.</a:t>
            </a: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012B0CC-414B-B7DB-9C25-BFDE4BA23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938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017">
        <p:split orient="vert"/>
      </p:transition>
    </mc:Choice>
    <mc:Fallback xmlns="">
      <p:transition spd="slow" advTm="740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79513" y="404664"/>
            <a:ext cx="8784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D. INDICAZIONI </a:t>
            </a:r>
          </a:p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PER  LA FASE DELL’INCONTRO</a:t>
            </a:r>
            <a:endParaRPr lang="it-IT" sz="3400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60" y="1720840"/>
            <a:ext cx="799288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È BENE PRECISARE CHE: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nei pochi giorni della presenza del vescovo sul territorio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non devono sussistere attività pastorali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la visita pastorale sola occupazione per il clero e per i laici;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possibilmente,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tutto il clero sia sempre presente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nelle occasioni di incontro e di celebrazione,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ovunque si svolgano, anche in parrocchie di altri;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negli incontri degli operatori pastorali e dei gruppi, 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tutti i membri siano presenti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non è sufficiente una rappresentanza.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la visita pastorale non è fatta per compiacere,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bensì per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far emergere la verità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delle cose.</a:t>
            </a:r>
            <a:endParaRPr lang="it-IT" sz="2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85A3A4-3CC4-CD03-D91F-9636BB451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48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991">
        <p:split orient="vert"/>
      </p:transition>
    </mc:Choice>
    <mc:Fallback xmlns="">
      <p:transition spd="slow" advTm="1129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72547" y="188640"/>
            <a:ext cx="44998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L’ICONA BIBLICA DI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ZACCHEO 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CI RICORDA CHE: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il Signore innanzitutto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ci incontra e ci accoglie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per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quello che siamo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come persone e come comunità;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l’incontro, se vissuto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verità</a:t>
            </a:r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fa emergere la necessità 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di profondi cambiamenti;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- la prospettiva è quella di una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"conversione pastorale"</a:t>
            </a:r>
          </a:p>
          <a:p>
            <a:r>
              <a:rPr lang="it-IT" sz="2400" b="1" dirty="0">
                <a:ea typeface="Calibri" panose="020F0502020204030204" pitchFamily="34" charset="0"/>
                <a:cs typeface="Calibri" panose="020F0502020204030204" pitchFamily="34" charset="0"/>
              </a:rPr>
              <a:t>  faticosa e gioiosa insieme.</a:t>
            </a:r>
          </a:p>
          <a:p>
            <a:endParaRPr lang="it-IT" sz="10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2" name="Picture 2" descr="Zaccheo, insegnaci a scendere dai nostri sicomòri… - Antonio Ariberti">
            <a:extLst>
              <a:ext uri="{FF2B5EF4-FFF2-40B4-BE49-F238E27FC236}">
                <a16:creationId xmlns:a16="http://schemas.microsoft.com/office/drawing/2014/main" id="{E0A5C40F-10AB-CFD5-25AC-F40A2A8B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18" y="332656"/>
            <a:ext cx="381917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3F348E-FCF4-9B3A-E97B-D3745874D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51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112">
        <p:split orient="vert"/>
      </p:transition>
    </mc:Choice>
    <mc:Fallback xmlns="">
      <p:transition spd="slow" advTm="1011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83568" y="533399"/>
            <a:ext cx="777686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QUESTA</a:t>
            </a:r>
            <a:r>
              <a:rPr lang="it-IT" sz="2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VISITA PASTORALE HA CINQUE OBIETTIVI 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LEGATI AL PERCORSO DI RIFORMA DELLA DIOCESI:</a:t>
            </a: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ea typeface="Times New Roman" panose="02020603050405020304" pitchFamily="18" charset="0"/>
              </a:rPr>
              <a:t>1. ACCOMPAGNARE IL CAMMINO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  DELLE </a:t>
            </a:r>
            <a:r>
              <a:rPr lang="it-IT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COMUNITÀ PARROCCHIALI</a:t>
            </a:r>
            <a:endParaRPr lang="it-IT" sz="2400" b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2. PROMUOVERE UNA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PASTORALE MISSIONARIA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,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"IN USCITA" VERSO IL TERRITORIO</a:t>
            </a:r>
          </a:p>
          <a:p>
            <a:r>
              <a:rPr lang="it-IT" sz="1200" b="1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3. FAVORIRE LA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CORRESPONSABILITÀ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 DEI LAICI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E LA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COLLEGIALITÀ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DEL CLERO,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PER UNA CHIESA SINODALE</a:t>
            </a: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4. PROGETTARE UNA NUOVA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GESTIONE DEL PATRIMONIO</a:t>
            </a:r>
          </a:p>
          <a:p>
            <a:r>
              <a:rPr lang="it-IT" sz="1200" b="1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5. ADEGUARE I </a:t>
            </a:r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LUOGHI DI CULTO </a:t>
            </a:r>
          </a:p>
          <a:p>
            <a:r>
              <a:rPr lang="it-IT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  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ALLA RIFORMA LITURGICA </a:t>
            </a:r>
          </a:p>
          <a:p>
            <a:r>
              <a:rPr lang="it-IT" sz="2400" b="1" dirty="0">
                <a:ea typeface="Times New Roman" panose="02020603050405020304" pitchFamily="18" charset="0"/>
              </a:rPr>
              <a:t>   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E ALLE ESIGENZE DELL’ACCESSIBILITÀ</a:t>
            </a:r>
            <a:r>
              <a:rPr lang="it-IT" sz="1200" b="1" dirty="0">
                <a:effectLst/>
                <a:ea typeface="Times New Roman" panose="02020603050405020304" pitchFamily="18" charset="0"/>
              </a:rPr>
              <a:t> </a:t>
            </a:r>
            <a:endParaRPr lang="it-IT" sz="24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8E34A4-4BDC-830E-3EAF-D0A8ABDD7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90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8678">
        <p:split orient="vert"/>
      </p:transition>
    </mc:Choice>
    <mc:Fallback xmlns="">
      <p:transition spd="slow" advTm="17867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04674" y="444616"/>
            <a:ext cx="83346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QUESTA</a:t>
            </a:r>
            <a:r>
              <a:rPr lang="it-IT" sz="2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VISITA PASTORALE SI ARTICOLA IN QUATTRO FASI:</a:t>
            </a: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solidFill>
                  <a:srgbClr val="0070C0"/>
                </a:solidFill>
                <a:ea typeface="Times New Roman" panose="02020603050405020304" pitchFamily="18" charset="0"/>
              </a:rPr>
              <a:t>1. ASCOLTO</a:t>
            </a:r>
            <a:r>
              <a:rPr lang="it-IT" sz="2400" b="1" dirty="0">
                <a:ea typeface="Times New Roman" panose="02020603050405020304" pitchFamily="18" charset="0"/>
              </a:rPr>
              <a:t>: sintesi del percorso sinodale e compilazione dei questionari pastorale e amministrativo. Termina con la consegna al vescovo di due relazioni (pastorale e amministrativa);</a:t>
            </a:r>
            <a:endParaRPr lang="it-IT" sz="2400" b="1" dirty="0">
              <a:effectLst/>
              <a:ea typeface="Times New Roman" panose="02020603050405020304" pitchFamily="18" charset="0"/>
            </a:endParaRP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2. INCONTRO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: presenza del vescovo nel territorio della comunità parrocchiale. Termina con la consegna di una sua lettera e di una traccia di lavoro per la fase successiva;</a:t>
            </a:r>
          </a:p>
          <a:p>
            <a:r>
              <a:rPr lang="it-IT" sz="1200" b="1" dirty="0">
                <a:effectLst/>
                <a:ea typeface="Times New Roman" panose="02020603050405020304" pitchFamily="18" charset="0"/>
              </a:rPr>
              <a:t> </a:t>
            </a:r>
          </a:p>
          <a:p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3. PROGETTO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: elaborazione di un progetto triennale. </a:t>
            </a:r>
            <a:r>
              <a:rPr lang="it-IT" sz="2400" b="1" dirty="0">
                <a:ea typeface="Times New Roman" panose="02020603050405020304" pitchFamily="18" charset="0"/>
              </a:rPr>
              <a:t>Termina con l’assemblea di consegna del progetto al vescovo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;</a:t>
            </a:r>
          </a:p>
          <a:p>
            <a:endParaRPr lang="it-IT" sz="1200" b="1" dirty="0">
              <a:effectLst/>
              <a:ea typeface="Times New Roman" panose="02020603050405020304" pitchFamily="18" charset="0"/>
            </a:endParaRPr>
          </a:p>
          <a:p>
            <a:r>
              <a:rPr lang="it-IT" sz="24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4. ACCOMPAGNAMENTO E VERIFICA</a:t>
            </a:r>
            <a:r>
              <a:rPr lang="it-IT" sz="2400" b="1" dirty="0">
                <a:effectLst/>
                <a:ea typeface="Times New Roman" panose="02020603050405020304" pitchFamily="18" charset="0"/>
              </a:rPr>
              <a:t>: attuazione del 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progetto triennale. Termina con una giornata con  il </a:t>
            </a:r>
          </a:p>
          <a:p>
            <a:r>
              <a:rPr lang="it-IT" sz="2400" b="1" dirty="0">
                <a:effectLst/>
                <a:ea typeface="Times New Roman" panose="02020603050405020304" pitchFamily="18" charset="0"/>
              </a:rPr>
              <a:t>vescovo per presentare il percorso fatto.</a:t>
            </a: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427D55-44A1-8062-9EBD-81CA62A53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965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151">
        <p:split orient="vert"/>
      </p:transition>
    </mc:Choice>
    <mc:Fallback xmlns="">
      <p:transition spd="slow" advTm="1671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851920" y="692696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MOTIVAZIONI DI FONDO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LE CARATTERISTICHE GENERALI DELLA VISITA PASTORALE 2023-26 SONO RIPORTATE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NELLA "LETTERA DI INDIZIONE".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007094"/>
            <a:ext cx="1409514" cy="10828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77E74A6-17AB-4533-127D-1BC1F6AC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680581"/>
            <a:ext cx="3308495" cy="4508344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0A2AD5-86CE-FD55-8E12-E4182D755ED6}"/>
              </a:ext>
            </a:extLst>
          </p:cNvPr>
          <p:cNvSpPr txBox="1"/>
          <p:nvPr/>
        </p:nvSpPr>
        <p:spPr>
          <a:xfrm>
            <a:off x="323528" y="5412306"/>
            <a:ext cx="6840760" cy="12926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12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LETTERA DI INDIZIONE, </a:t>
            </a:r>
          </a:p>
          <a:p>
            <a:pPr algn="ctr"/>
            <a:r>
              <a:rPr lang="it-IT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INSIEME A TUTTO IL MATERIALE PER LA PREPARAZIONE DELLA VISITA, </a:t>
            </a:r>
          </a:p>
          <a:p>
            <a:pPr algn="ctr"/>
            <a:r>
              <a:rPr lang="it-IT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È SCARICABILE DAL SITO DELLA DIOCESI.</a:t>
            </a:r>
            <a:endParaRPr lang="it-IT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sz="1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91EC9D-E9AE-3E55-520D-023AE0CB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23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088">
        <p:split orient="vert"/>
      </p:transition>
    </mc:Choice>
    <mc:Fallback xmlns="">
      <p:transition spd="slow" advTm="3808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79513" y="404664"/>
            <a:ext cx="87849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B. LA VISITA PASTORALE</a:t>
            </a:r>
          </a:p>
          <a:p>
            <a:pPr algn="ctr"/>
            <a:r>
              <a:rPr lang="it-IT" sz="3400" b="1" dirty="0">
                <a:solidFill>
                  <a:srgbClr val="0070C0"/>
                </a:solidFill>
                <a:latin typeface="Kristen ITC" panose="03050502040202030202" pitchFamily="66" charset="0"/>
              </a:rPr>
              <a:t>NELLA VALLE DEL SERCHIO</a:t>
            </a:r>
            <a:endParaRPr lang="it-IT" sz="3400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06546" y="1628800"/>
            <a:ext cx="488373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È UNA PREZIOSA OPPORTUNITÀ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FRONTEGGIARE UNA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CRISI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CHE COINVOLGE ALMENO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QUATTRO DIMENSIONI ESSENZIALI DELLA VITA DELLA CHIESA: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- DEMOGRAFICA;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- MINISTERIALE;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- COMUNITARIA;</a:t>
            </a:r>
          </a:p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 - CULTURALE.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UNA SITUAZIONE CHE METTE IN DISCUSSIONE LA SOPRAVVIVENZA DELLA FEDE E DELLA CHIESA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NELLA VALLE DEL SERCHIO.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962A5FF-EAB1-53CF-99EF-3B592E50E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485" y="1484857"/>
            <a:ext cx="3407061" cy="35958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6007C3-A2DA-16B7-3FD1-9E9AB2143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39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397">
        <p:split orient="vert"/>
      </p:transition>
    </mc:Choice>
    <mc:Fallback xmlns="">
      <p:transition spd="slow" advTm="6739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23928" y="332656"/>
            <a:ext cx="475252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CRISI DEMOGRAFICA</a:t>
            </a:r>
          </a:p>
          <a:p>
            <a:endParaRPr lang="it-IT" sz="1000" b="1" dirty="0">
              <a:solidFill>
                <a:srgbClr val="0070C0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registrano i seguenti fenomeni: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diminuzione numerica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della popolazione,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per cause naturali o emigrazione;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invecchiamento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per aumento dell’età media;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abbandono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dei piccoli paesi.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Questo priva le comunità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della consistenza minima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 far sussistere le attività soprattutto formative,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necessarie alla crescita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alla trasmissione della fede,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 per fare proposte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"di qualità".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0D13B47-2A8D-7AA3-736F-FD4A71C0F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897086"/>
            <a:ext cx="3385921" cy="33356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1ABC55-5E3D-0777-B256-7E9DB5B3D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76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622">
        <p:split orient="vert"/>
      </p:transition>
    </mc:Choice>
    <mc:Fallback xmlns="">
      <p:transition spd="slow" advTm="966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923928" y="457200"/>
            <a:ext cx="48965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CRISI MINISTERIALE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forme tradizionali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della </a:t>
            </a:r>
            <a:r>
              <a:rPr lang="it-IT" sz="2400" b="1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ministerialità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ecclesiale subiscono radicali mutamenti: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presenza del clero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una volta pervasiva,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conosce una costante contrazione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e un progressivo invecchiamento.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comunità religiose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diffuse in diverse località della valle,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 sono quasi del tutto scomparse.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 comunità,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abituate al protagonismo del clero,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 sentono abbandonate.</a:t>
            </a:r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10975DD-2B04-A139-A90A-391F4A7DC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954530"/>
            <a:ext cx="3374918" cy="33017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4A299B-447B-F85E-8C09-E8C8958FD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256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643">
        <p:split orient="vert"/>
      </p:transition>
    </mc:Choice>
    <mc:Fallback xmlns="">
      <p:transition spd="slow" advTm="4664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23928" y="473222"/>
            <a:ext cx="475252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CRISI COMUNITARIA</a:t>
            </a:r>
          </a:p>
          <a:p>
            <a:endParaRPr lang="it-IT" sz="1000" b="1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2400" b="1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visione individualista</a:t>
            </a:r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dell’esistenza che oggi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domina il panorama culturale indebolisce il senso dell’appartenenza comune, rendendo sempre più difficile sostenere ogni tipo di prassi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legato alla dimensione collettiva, sia in campo religioso </a:t>
            </a:r>
          </a:p>
          <a:p>
            <a:r>
              <a:rPr lang="it-IT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che in ambito civile.</a:t>
            </a:r>
          </a:p>
          <a:p>
            <a:endParaRPr lang="it-IT" sz="2400" b="1" dirty="0">
              <a:solidFill>
                <a:srgbClr val="22222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testo, simbolo, Carattere, Elementi grafici&#10;&#10;Descrizione generata automaticamente">
            <a:extLst>
              <a:ext uri="{FF2B5EF4-FFF2-40B4-BE49-F238E27FC236}">
                <a16:creationId xmlns:a16="http://schemas.microsoft.com/office/drawing/2014/main" id="{F8A1087C-F060-655B-EC13-D379F122B9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974" y="5669675"/>
            <a:ext cx="1409514" cy="10828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B2B76C9-C25B-87D1-AD85-B0886485F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049286"/>
            <a:ext cx="3191619" cy="267839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3B79E3F-8292-C58B-836A-0F4A475F3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87500" t="-287500" r="-287500" b="-28750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951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464">
        <p:split orient="vert"/>
      </p:transition>
    </mc:Choice>
    <mc:Fallback xmlns="">
      <p:transition spd="slow" advTm="5046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1542</Words>
  <Application>Microsoft Office PowerPoint</Application>
  <PresentationFormat>Presentazione su schermo (4:3)</PresentationFormat>
  <Paragraphs>290</Paragraphs>
  <Slides>21</Slides>
  <Notes>21</Notes>
  <HiddenSlides>0</HiddenSlides>
  <MMClips>21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Arial</vt:lpstr>
      <vt:lpstr>Calibri</vt:lpstr>
      <vt:lpstr>Kristen ITC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Giulietti</dc:creator>
  <cp:lastModifiedBy>Silvia</cp:lastModifiedBy>
  <cp:revision>46</cp:revision>
  <dcterms:created xsi:type="dcterms:W3CDTF">2023-02-16T11:53:34Z</dcterms:created>
  <dcterms:modified xsi:type="dcterms:W3CDTF">2024-02-11T20:42:37Z</dcterms:modified>
</cp:coreProperties>
</file>